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9" r:id="rId2"/>
    <p:sldMasterId id="2147483725" r:id="rId3"/>
  </p:sldMasterIdLst>
  <p:notesMasterIdLst>
    <p:notesMasterId r:id="rId21"/>
  </p:notesMasterIdLst>
  <p:sldIdLst>
    <p:sldId id="256" r:id="rId4"/>
    <p:sldId id="285" r:id="rId5"/>
    <p:sldId id="259" r:id="rId6"/>
    <p:sldId id="310" r:id="rId7"/>
    <p:sldId id="289" r:id="rId8"/>
    <p:sldId id="283" r:id="rId9"/>
    <p:sldId id="291" r:id="rId10"/>
    <p:sldId id="293" r:id="rId11"/>
    <p:sldId id="301" r:id="rId12"/>
    <p:sldId id="302" r:id="rId13"/>
    <p:sldId id="303" r:id="rId14"/>
    <p:sldId id="304" r:id="rId15"/>
    <p:sldId id="300" r:id="rId16"/>
    <p:sldId id="306" r:id="rId17"/>
    <p:sldId id="307" r:id="rId18"/>
    <p:sldId id="308" r:id="rId19"/>
    <p:sldId id="30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e Brandt" initials="LC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5EEFF"/>
    <a:srgbClr val="003399"/>
    <a:srgbClr val="1025EE"/>
    <a:srgbClr val="578FFF"/>
    <a:srgbClr val="339966"/>
    <a:srgbClr val="FFFF66"/>
    <a:srgbClr val="FFFF99"/>
    <a:srgbClr val="0066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444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FF66"/>
            </a:solidFill>
            <a:ln w="28575">
              <a:solidFill>
                <a:srgbClr val="FFFF99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CE-4F15-B1D9-4DF41A991F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CE-4F15-B1D9-4DF41A991F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solidFill>
                <a:srgbClr val="FFFF99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CE-4F15-B1D9-4DF41A991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35040"/>
        <c:axId val="86936576"/>
      </c:barChart>
      <c:catAx>
        <c:axId val="8693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6936576"/>
        <c:crosses val="autoZero"/>
        <c:auto val="1"/>
        <c:lblAlgn val="ctr"/>
        <c:lblOffset val="100"/>
        <c:noMultiLvlLbl val="0"/>
      </c:catAx>
      <c:valAx>
        <c:axId val="86936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9350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95250">
              <a:solidFill>
                <a:schemeClr val="bg2">
                  <a:lumMod val="20000"/>
                  <a:lumOff val="80000"/>
                </a:schemeClr>
              </a:solidFill>
            </a:ln>
          </c:spPr>
          <c:marker>
            <c:symbol val="none"/>
          </c:marker>
          <c:dPt>
            <c:idx val="1"/>
            <c:bubble3D val="0"/>
            <c:spPr>
              <a:ln w="95250">
                <a:solidFill>
                  <a:srgbClr val="578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714-47DC-B707-A8E36A759FD5}"/>
              </c:ext>
            </c:extLst>
          </c:dPt>
          <c:dPt>
            <c:idx val="2"/>
            <c:bubble3D val="0"/>
            <c:spPr>
              <a:ln w="95250">
                <a:solidFill>
                  <a:srgbClr val="578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714-47DC-B707-A8E36A759FD5}"/>
              </c:ext>
            </c:extLst>
          </c:dPt>
          <c:dPt>
            <c:idx val="3"/>
            <c:bubble3D val="0"/>
            <c:spPr>
              <a:ln w="95250">
                <a:solidFill>
                  <a:srgbClr val="578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714-47DC-B707-A8E36A759FD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714-47DC-B707-A8E36A759F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95250">
              <a:solidFill>
                <a:srgbClr val="FFFF66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714-47DC-B707-A8E36A759F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762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Pt>
            <c:idx val="2"/>
            <c:bubble3D val="0"/>
            <c:spPr>
              <a:ln w="95250">
                <a:solidFill>
                  <a:schemeClr val="accent6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714-47DC-B707-A8E36A759FD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714-47DC-B707-A8E36A759FD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95250">
              <a:solidFill>
                <a:srgbClr val="92D05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714-47DC-B707-A8E36A759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008000"/>
        <c:axId val="87009536"/>
      </c:lineChart>
      <c:catAx>
        <c:axId val="87008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7009536"/>
        <c:crosses val="autoZero"/>
        <c:auto val="1"/>
        <c:lblAlgn val="ctr"/>
        <c:lblOffset val="100"/>
        <c:noMultiLvlLbl val="0"/>
      </c:catAx>
      <c:valAx>
        <c:axId val="87009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008000"/>
        <c:crosses val="autoZero"/>
        <c:crossBetween val="between"/>
      </c:valAx>
    </c:plotArea>
    <c:legend>
      <c:legendPos val="r"/>
      <c:overlay val="0"/>
      <c:spPr>
        <a:ln w="57150"/>
      </c:spPr>
    </c:legend>
    <c:plotVisOnly val="1"/>
    <c:dispBlanksAs val="gap"/>
    <c:showDLblsOverMax val="0"/>
  </c:chart>
  <c:spPr>
    <a:ln>
      <a:solidFill>
        <a:schemeClr val="accent1">
          <a:shade val="95000"/>
          <a:satMod val="105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FF66"/>
            </a:solidFill>
            <a:ln w="28575">
              <a:solidFill>
                <a:srgbClr val="FFFF99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39-4063-8B0D-88B445A7A5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39-4063-8B0D-88B445A7A5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solidFill>
                <a:srgbClr val="FFFF99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39-4063-8B0D-88B445A7A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323328"/>
        <c:axId val="82324864"/>
      </c:barChart>
      <c:catAx>
        <c:axId val="8232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2324864"/>
        <c:crosses val="autoZero"/>
        <c:auto val="1"/>
        <c:lblAlgn val="ctr"/>
        <c:lblOffset val="100"/>
        <c:noMultiLvlLbl val="0"/>
      </c:catAx>
      <c:valAx>
        <c:axId val="82324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3233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95250">
              <a:solidFill>
                <a:schemeClr val="bg2">
                  <a:lumMod val="20000"/>
                  <a:lumOff val="80000"/>
                </a:schemeClr>
              </a:solidFill>
            </a:ln>
          </c:spPr>
          <c:marker>
            <c:symbol val="none"/>
          </c:marker>
          <c:dPt>
            <c:idx val="1"/>
            <c:bubble3D val="0"/>
            <c:spPr>
              <a:ln w="95250">
                <a:solidFill>
                  <a:srgbClr val="578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EE5-4AF6-A461-57EF788AF66E}"/>
              </c:ext>
            </c:extLst>
          </c:dPt>
          <c:dPt>
            <c:idx val="2"/>
            <c:bubble3D val="0"/>
            <c:spPr>
              <a:ln w="95250">
                <a:solidFill>
                  <a:srgbClr val="578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EE5-4AF6-A461-57EF788AF66E}"/>
              </c:ext>
            </c:extLst>
          </c:dPt>
          <c:dPt>
            <c:idx val="3"/>
            <c:bubble3D val="0"/>
            <c:spPr>
              <a:ln w="95250">
                <a:solidFill>
                  <a:srgbClr val="578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EE5-4AF6-A461-57EF788AF66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EE5-4AF6-A461-57EF788AF6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95250">
              <a:solidFill>
                <a:srgbClr val="FFFF66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EE5-4AF6-A461-57EF788AF6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762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Pt>
            <c:idx val="2"/>
            <c:bubble3D val="0"/>
            <c:spPr>
              <a:ln w="95250">
                <a:solidFill>
                  <a:schemeClr val="accent6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EE5-4AF6-A461-57EF788AF66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EE5-4AF6-A461-57EF788AF6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95250">
              <a:solidFill>
                <a:srgbClr val="92D05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EE5-4AF6-A461-57EF788AF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388096"/>
        <c:axId val="82389632"/>
      </c:lineChart>
      <c:catAx>
        <c:axId val="82388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2389632"/>
        <c:crosses val="autoZero"/>
        <c:auto val="1"/>
        <c:lblAlgn val="ctr"/>
        <c:lblOffset val="100"/>
        <c:noMultiLvlLbl val="0"/>
      </c:catAx>
      <c:valAx>
        <c:axId val="82389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388096"/>
        <c:crosses val="autoZero"/>
        <c:crossBetween val="between"/>
      </c:valAx>
    </c:plotArea>
    <c:legend>
      <c:legendPos val="r"/>
      <c:overlay val="0"/>
      <c:spPr>
        <a:ln w="57150"/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5CC929-6698-4298-A518-461579ECC7A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F8A5F2-6654-42B0-B207-3F293F54E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7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5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5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6002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10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line Charts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4553"/>
            <a:ext cx="7772400" cy="103844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3513828079"/>
              </p:ext>
            </p:extLst>
          </p:nvPr>
        </p:nvGraphicFramePr>
        <p:xfrm>
          <a:off x="1143000" y="1219200"/>
          <a:ext cx="7543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28600"/>
            <a:ext cx="7086600" cy="8382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This is an example for colors, size and position -  use the chart layout to create a line chart.  </a:t>
            </a:r>
          </a:p>
        </p:txBody>
      </p:sp>
    </p:spTree>
    <p:extLst>
      <p:ext uri="{BB962C8B-B14F-4D97-AF65-F5344CB8AC3E}">
        <p14:creationId xmlns:p14="http://schemas.microsoft.com/office/powerpoint/2010/main" val="342933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838200" y="1600200"/>
            <a:ext cx="7162800" cy="4343400"/>
          </a:xfrm>
          <a:ln w="381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 baseline="0"/>
            </a:lvl1pPr>
            <a:lvl2pPr>
              <a:defRPr/>
            </a:lvl2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104553"/>
            <a:ext cx="7772400" cy="1038447"/>
          </a:xfrm>
          <a:ln>
            <a:noFill/>
          </a:ln>
        </p:spPr>
        <p:txBody>
          <a:bodyPr/>
          <a:lstStyle>
            <a:lvl1pPr algn="l">
              <a:defRPr>
                <a:ln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7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Background Build 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460631" y="1447800"/>
            <a:ext cx="7620000" cy="457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" y="104553"/>
            <a:ext cx="7772400" cy="103844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2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for Builds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03844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60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ete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725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4553"/>
            <a:ext cx="7772400" cy="103844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4314211"/>
              </p:ext>
            </p:extLst>
          </p:nvPr>
        </p:nvGraphicFramePr>
        <p:xfrm>
          <a:off x="152400" y="1447800"/>
          <a:ext cx="8763000" cy="4495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70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Text Titles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51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51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516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rgbClr val="FFFFCC"/>
                        </a:solidFill>
                        <a:latin typeface="Gill Sans MT" panose="020B0502020104020203" pitchFamily="34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51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51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51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93687" y="152400"/>
            <a:ext cx="6869113" cy="762000"/>
          </a:xfr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This is an example for colors, text size and position. - use the table layout to create a table.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40934" y="1452229"/>
            <a:ext cx="0" cy="685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27699" y="1447800"/>
            <a:ext cx="0" cy="685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716233" y="1447800"/>
            <a:ext cx="0" cy="685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446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152" y="-155448"/>
            <a:ext cx="7772400" cy="103844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3894088175"/>
              </p:ext>
            </p:extLst>
          </p:nvPr>
        </p:nvGraphicFramePr>
        <p:xfrm>
          <a:off x="800100" y="1295400"/>
          <a:ext cx="788670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-19334"/>
            <a:ext cx="6934200" cy="762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This is an example for colors, size, and position - use the chart layout to create a bar chart. </a:t>
            </a:r>
          </a:p>
        </p:txBody>
      </p:sp>
    </p:spTree>
    <p:extLst>
      <p:ext uri="{BB962C8B-B14F-4D97-AF65-F5344CB8AC3E}">
        <p14:creationId xmlns:p14="http://schemas.microsoft.com/office/powerpoint/2010/main" val="2800958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lin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4553"/>
            <a:ext cx="7772400" cy="103844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2043205593"/>
              </p:ext>
            </p:extLst>
          </p:nvPr>
        </p:nvGraphicFramePr>
        <p:xfrm>
          <a:off x="1143000" y="1219200"/>
          <a:ext cx="7543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28600"/>
            <a:ext cx="7086600" cy="8382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This is an example for colors, size and position -  use the chart layout to create a line chart.  </a:t>
            </a:r>
          </a:p>
        </p:txBody>
      </p:sp>
    </p:spTree>
    <p:extLst>
      <p:ext uri="{BB962C8B-B14F-4D97-AF65-F5344CB8AC3E}">
        <p14:creationId xmlns:p14="http://schemas.microsoft.com/office/powerpoint/2010/main" val="2491209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838200" y="1600200"/>
            <a:ext cx="7162800" cy="4343400"/>
          </a:xfrm>
          <a:ln w="381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 baseline="0"/>
            </a:lvl1pPr>
            <a:lvl2pPr>
              <a:defRPr/>
            </a:lvl2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104553"/>
            <a:ext cx="7772400" cy="1038447"/>
          </a:xfrm>
          <a:ln>
            <a:noFill/>
          </a:ln>
        </p:spPr>
        <p:txBody>
          <a:bodyPr/>
          <a:lstStyle>
            <a:lvl1pPr algn="l">
              <a:defRPr>
                <a:ln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6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Background Bu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460631" y="1447800"/>
            <a:ext cx="7620000" cy="457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" y="104553"/>
            <a:ext cx="7772400" cy="103844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41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09987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49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for Buil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772400" cy="103844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6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97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CC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0235" y="1600200"/>
            <a:ext cx="8229600" cy="4114800"/>
          </a:xfrm>
        </p:spPr>
        <p:txBody>
          <a:bodyPr/>
          <a:lstStyle>
            <a:lvl1pPr>
              <a:defRPr>
                <a:solidFill>
                  <a:srgbClr val="FFFFCC"/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rgbClr val="FFFFCC"/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rgbClr val="FFFFCC"/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rgbClr val="FFFFCC"/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rgbClr val="FFFFCC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791200"/>
            <a:ext cx="8305800" cy="533400"/>
          </a:xfrm>
          <a:solidFill>
            <a:srgbClr val="E5EE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>
              <a:buNone/>
              <a:defRPr lang="en-US" sz="2400" baseline="0" dirty="0" smtClean="0">
                <a:solidFill>
                  <a:schemeClr val="tx1"/>
                </a:solidFill>
              </a:defRPr>
            </a:lvl1pPr>
            <a:lvl5pPr marL="1828800" indent="0">
              <a:buNone/>
              <a:defRPr lang="en-US" dirty="0"/>
            </a:lvl5pPr>
          </a:lstStyle>
          <a:p>
            <a:pPr marL="0" lvl="0" indent="0"/>
            <a:r>
              <a:rPr lang="en-US" dirty="0" smtClean="0"/>
              <a:t>Do not use this space. Reserved for captioning</a:t>
            </a:r>
          </a:p>
        </p:txBody>
      </p:sp>
    </p:spTree>
    <p:extLst>
      <p:ext uri="{BB962C8B-B14F-4D97-AF65-F5344CB8AC3E}">
        <p14:creationId xmlns:p14="http://schemas.microsoft.com/office/powerpoint/2010/main" val="18437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3859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3859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8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639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639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2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310062"/>
            <a:ext cx="5486400" cy="795338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en-US" dirty="0" smtClean="0"/>
              <a:t>Add Picture Label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"/>
            <a:ext cx="5486400" cy="4114800"/>
          </a:xfrm>
          <a:ln w="63500">
            <a:solidFill>
              <a:srgbClr val="003399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05400"/>
            <a:ext cx="5486400" cy="576262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Add picture attribution</a:t>
            </a:r>
          </a:p>
        </p:txBody>
      </p:sp>
    </p:spTree>
    <p:extLst>
      <p:ext uri="{BB962C8B-B14F-4D97-AF65-F5344CB8AC3E}">
        <p14:creationId xmlns:p14="http://schemas.microsoft.com/office/powerpoint/2010/main" val="12006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ayout 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4553"/>
            <a:ext cx="7772400" cy="103844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95783606"/>
              </p:ext>
            </p:extLst>
          </p:nvPr>
        </p:nvGraphicFramePr>
        <p:xfrm>
          <a:off x="152400" y="1447800"/>
          <a:ext cx="8763000" cy="4495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70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Text Titles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51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51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516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rgbClr val="FFFFCC"/>
                        </a:solidFill>
                        <a:latin typeface="Gill Sans MT" panose="020B0502020104020203" pitchFamily="34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51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51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51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578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93687" y="152400"/>
            <a:ext cx="6869113" cy="762000"/>
          </a:xfr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This is an example for colors, text size and position. - use the table layout to create a table.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40934" y="1452229"/>
            <a:ext cx="0" cy="685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27699" y="1447800"/>
            <a:ext cx="0" cy="685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716233" y="1447800"/>
            <a:ext cx="0" cy="685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504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s 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152" y="-155448"/>
            <a:ext cx="7772400" cy="103844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3794532005"/>
              </p:ext>
            </p:extLst>
          </p:nvPr>
        </p:nvGraphicFramePr>
        <p:xfrm>
          <a:off x="800100" y="1295400"/>
          <a:ext cx="788670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-19334"/>
            <a:ext cx="6934200" cy="762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This is an example for colors, size, and position - use the chart layout to create a bar chart. </a:t>
            </a:r>
          </a:p>
        </p:txBody>
      </p:sp>
    </p:spTree>
    <p:extLst>
      <p:ext uri="{BB962C8B-B14F-4D97-AF65-F5344CB8AC3E}">
        <p14:creationId xmlns:p14="http://schemas.microsoft.com/office/powerpoint/2010/main" val="2241725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 userDrawn="1"/>
        </p:nvSpPr>
        <p:spPr>
          <a:xfrm>
            <a:off x="-19444" y="-228600"/>
            <a:ext cx="10001250" cy="7648575"/>
          </a:xfrm>
          <a:prstGeom prst="rect">
            <a:avLst/>
          </a:prstGeom>
          <a:solidFill>
            <a:srgbClr val="E5EEFF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3399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510" y="1600200"/>
            <a:ext cx="8229600" cy="4136064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2" r:id="rId4"/>
    <p:sldLayoutId id="2147483653" r:id="rId5"/>
    <p:sldLayoutId id="2147483654" r:id="rId6"/>
    <p:sldLayoutId id="2147483657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CC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rgbClr val="FFFFCC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rgbClr val="FFFFCC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FFFFCC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FFFFCC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rgbClr val="FFFFCC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510" y="1600200"/>
            <a:ext cx="8229600" cy="4136064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7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CC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rgbClr val="FFFFCC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rgbClr val="FFFFCC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FFFFCC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FFFFCC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rgbClr val="FFFFCC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510" y="1600200"/>
            <a:ext cx="8229600" cy="4136064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1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CC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rgbClr val="FFFFCC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rgbClr val="FFFFCC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FFFFCC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FFFFCC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rgbClr val="FFFFCC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Everett Water </a:t>
            </a:r>
            <a:r>
              <a:rPr lang="en-US" dirty="0" smtClean="0"/>
              <a:t>Supply </a:t>
            </a:r>
            <a:r>
              <a:rPr lang="en-US" dirty="0" smtClean="0"/>
              <a:t>Resiliency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Souheil Nasr, P.E.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Everett Public Works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March 25</a:t>
            </a:r>
            <a:r>
              <a:rPr lang="en-US" baseline="30000" dirty="0" smtClean="0">
                <a:solidFill>
                  <a:srgbClr val="FFFFCC"/>
                </a:solidFill>
              </a:rPr>
              <a:t>,</a:t>
            </a:r>
            <a:r>
              <a:rPr lang="en-US" dirty="0" smtClean="0">
                <a:solidFill>
                  <a:srgbClr val="FFFFCC"/>
                </a:solidFill>
              </a:rPr>
              <a:t> 2019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3" b="89610" l="525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410200"/>
            <a:ext cx="1066800" cy="86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Everett Seismic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914400" indent="-339725"/>
            <a:r>
              <a:rPr lang="en-US" dirty="0" smtClean="0"/>
              <a:t>Resiliency study – 2016/2018</a:t>
            </a:r>
          </a:p>
          <a:p>
            <a:pPr marL="914400" indent="-339725"/>
            <a:r>
              <a:rPr lang="en-US" dirty="0" smtClean="0"/>
              <a:t>Distribution main replacement with earthquake resistant pipe - now </a:t>
            </a:r>
            <a:endParaRPr lang="en-US" dirty="0"/>
          </a:p>
          <a:p>
            <a:pPr marL="914400" indent="-339725"/>
            <a:r>
              <a:rPr lang="en-US" dirty="0" smtClean="0"/>
              <a:t>Replace Res 2 – in design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Term </a:t>
            </a:r>
            <a:r>
              <a:rPr lang="en-US" dirty="0" smtClean="0"/>
              <a:t>(10 </a:t>
            </a:r>
            <a:r>
              <a:rPr lang="en-US" dirty="0" err="1" smtClean="0"/>
              <a:t>Yrs</a:t>
            </a:r>
            <a:r>
              <a:rPr lang="en-US" dirty="0" smtClean="0"/>
              <a:t>)Mitigation </a:t>
            </a:r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pPr marL="914400" indent="-339725"/>
            <a:r>
              <a:rPr lang="en-US" dirty="0" smtClean="0"/>
              <a:t>Enhance preparedness &amp; response</a:t>
            </a:r>
            <a:endParaRPr lang="en-US" dirty="0"/>
          </a:p>
          <a:p>
            <a:pPr marL="1260475" lvl="1" indent="-346075"/>
            <a:r>
              <a:rPr lang="en-US" dirty="0" smtClean="0"/>
              <a:t>Finalize earthquake response plan</a:t>
            </a:r>
            <a:endParaRPr lang="en-US" dirty="0"/>
          </a:p>
          <a:p>
            <a:pPr marL="1260475" lvl="1" indent="-346075"/>
            <a:r>
              <a:rPr lang="en-US" dirty="0" smtClean="0"/>
              <a:t>Augment TL repair material stocks</a:t>
            </a:r>
            <a:endParaRPr lang="en-US" dirty="0"/>
          </a:p>
          <a:p>
            <a:pPr marL="1260475" lvl="1" indent="-346075"/>
            <a:r>
              <a:rPr lang="en-US" dirty="0" smtClean="0"/>
              <a:t>Assess emergency drinking water</a:t>
            </a:r>
            <a:endParaRPr lang="en-US" dirty="0"/>
          </a:p>
          <a:p>
            <a:pPr marL="914400" indent="-339725"/>
            <a:r>
              <a:rPr lang="en-US" dirty="0" smtClean="0"/>
              <a:t>Implement resiliency CIP </a:t>
            </a:r>
            <a:r>
              <a:rPr lang="en-US" dirty="0" smtClean="0"/>
              <a:t>program Totaling $94 Million over 10 </a:t>
            </a:r>
            <a:r>
              <a:rPr lang="en-US" dirty="0" err="1" smtClean="0"/>
              <a:t>Yrs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</a:t>
            </a:r>
            <a:r>
              <a:rPr lang="en-US" dirty="0" smtClean="0"/>
              <a:t>Term (10 </a:t>
            </a:r>
            <a:r>
              <a:rPr lang="en-US" dirty="0" err="1" smtClean="0"/>
              <a:t>Yrs</a:t>
            </a:r>
            <a:r>
              <a:rPr lang="en-US" dirty="0" smtClean="0"/>
              <a:t>) </a:t>
            </a:r>
            <a:r>
              <a:rPr lang="en-US" dirty="0" smtClean="0"/>
              <a:t>Mitigation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pPr marL="914400" indent="-339725"/>
            <a:r>
              <a:rPr lang="en-US" sz="3200" dirty="0" smtClean="0"/>
              <a:t>Implement water isolation strategies</a:t>
            </a:r>
            <a:endParaRPr lang="en-US" sz="3200" dirty="0"/>
          </a:p>
          <a:p>
            <a:pPr marL="1260475" lvl="1" indent="-346075"/>
            <a:r>
              <a:rPr lang="en-US" dirty="0" smtClean="0"/>
              <a:t>Isolation valves at Res 2, 3 &amp; 6</a:t>
            </a:r>
            <a:endParaRPr lang="en-US" dirty="0"/>
          </a:p>
          <a:p>
            <a:pPr marL="1260475" lvl="1" indent="-346075"/>
            <a:r>
              <a:rPr lang="en-US" dirty="0" smtClean="0"/>
              <a:t>EQ resistant distribution system</a:t>
            </a:r>
            <a:endParaRPr lang="en-US" dirty="0"/>
          </a:p>
          <a:p>
            <a:pPr marL="1260475" lvl="1" indent="-346075"/>
            <a:r>
              <a:rPr lang="en-US" dirty="0" smtClean="0"/>
              <a:t>Add strategic valves for isolating</a:t>
            </a:r>
            <a:endParaRPr lang="en-US" dirty="0"/>
          </a:p>
          <a:p>
            <a:pPr marL="914400" indent="-339725"/>
            <a:r>
              <a:rPr lang="en-US" sz="3200" dirty="0" smtClean="0"/>
              <a:t>Keep Res 4 as non-potable storage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7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Supply Recovery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914400" indent="-339725"/>
            <a:r>
              <a:rPr lang="en-US" dirty="0"/>
              <a:t>M</a:t>
            </a:r>
            <a:r>
              <a:rPr lang="en-US" baseline="-25000" dirty="0"/>
              <a:t>w</a:t>
            </a:r>
            <a:r>
              <a:rPr lang="en-US" dirty="0"/>
              <a:t>9.0 </a:t>
            </a:r>
            <a:r>
              <a:rPr lang="en-US" dirty="0" smtClean="0"/>
              <a:t>CSZ earthquake</a:t>
            </a:r>
            <a:endParaRPr lang="en-US" dirty="0"/>
          </a:p>
          <a:p>
            <a:pPr marL="1260475" lvl="1" indent="-346075"/>
            <a:r>
              <a:rPr lang="en-US" dirty="0" smtClean="0"/>
              <a:t>PGAs &lt;0.2 in Everett’s system</a:t>
            </a:r>
            <a:endParaRPr lang="en-US" dirty="0"/>
          </a:p>
          <a:p>
            <a:pPr marL="1260475" lvl="1" indent="-346075"/>
            <a:r>
              <a:rPr lang="en-US" dirty="0" smtClean="0"/>
              <a:t>Reservoir 2 complete damage</a:t>
            </a:r>
            <a:endParaRPr lang="en-US" dirty="0"/>
          </a:p>
          <a:p>
            <a:pPr marL="1260475" lvl="1" indent="-346075"/>
            <a:r>
              <a:rPr lang="en-US" dirty="0" smtClean="0"/>
              <a:t>Up to 15 breaks &amp; leaks</a:t>
            </a:r>
            <a:endParaRPr lang="en-US" dirty="0"/>
          </a:p>
          <a:p>
            <a:pPr marL="574675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3"/>
          <a:srcRect l="1572" t="1852" r="2132" b="1852"/>
          <a:stretch/>
        </p:blipFill>
        <p:spPr>
          <a:xfrm>
            <a:off x="480235" y="1600200"/>
            <a:ext cx="8229600" cy="4114800"/>
          </a:xfrm>
          <a:prstGeom prst="rect">
            <a:avLst/>
          </a:prstGeom>
          <a:solidFill>
            <a:srgbClr val="003399"/>
          </a:solidFill>
        </p:spPr>
      </p:pic>
    </p:spTree>
    <p:extLst>
      <p:ext uri="{BB962C8B-B14F-4D97-AF65-F5344CB8AC3E}">
        <p14:creationId xmlns:p14="http://schemas.microsoft.com/office/powerpoint/2010/main" val="122817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</a:t>
            </a:r>
            <a:r>
              <a:rPr lang="en-US" dirty="0" smtClean="0"/>
              <a:t>Term (50 </a:t>
            </a:r>
            <a:r>
              <a:rPr lang="en-US" dirty="0" err="1" smtClean="0"/>
              <a:t>Yrs</a:t>
            </a:r>
            <a:r>
              <a:rPr lang="en-US" dirty="0" smtClean="0"/>
              <a:t>) </a:t>
            </a:r>
            <a:r>
              <a:rPr lang="en-US" dirty="0" smtClean="0"/>
              <a:t>Mitigation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100" dirty="0" smtClean="0"/>
          </a:p>
          <a:p>
            <a:pPr marL="914400" indent="-339725"/>
            <a:r>
              <a:rPr lang="en-US" sz="3200" dirty="0" smtClean="0"/>
              <a:t>Backbone Distribution System</a:t>
            </a:r>
            <a:endParaRPr lang="en-US" sz="3200" dirty="0"/>
          </a:p>
          <a:p>
            <a:pPr marL="1260475" lvl="1" indent="-346075"/>
            <a:r>
              <a:rPr lang="en-US" dirty="0" smtClean="0"/>
              <a:t>Use earthquake resistant pipe</a:t>
            </a:r>
            <a:endParaRPr lang="en-US" dirty="0"/>
          </a:p>
          <a:p>
            <a:pPr marL="1260475" lvl="1" indent="-346075"/>
            <a:r>
              <a:rPr lang="en-US" dirty="0" smtClean="0"/>
              <a:t>Implement </a:t>
            </a:r>
            <a:r>
              <a:rPr lang="en-US" dirty="0"/>
              <a:t>i</a:t>
            </a:r>
            <a:r>
              <a:rPr lang="en-US" dirty="0" smtClean="0"/>
              <a:t>solation strategy</a:t>
            </a:r>
            <a:endParaRPr lang="en-US" dirty="0" smtClean="0"/>
          </a:p>
          <a:p>
            <a:pPr marL="914400" indent="-339725"/>
            <a:r>
              <a:rPr lang="en-US" sz="3200" dirty="0" smtClean="0"/>
              <a:t>Upgrade/replace vulnerable facilities</a:t>
            </a:r>
            <a:endParaRPr lang="en-US" sz="3200" dirty="0"/>
          </a:p>
          <a:p>
            <a:pPr marL="1260475" lvl="1" indent="-346075"/>
            <a:r>
              <a:rPr lang="en-US" dirty="0" smtClean="0"/>
              <a:t>Reservoirs 3, 6</a:t>
            </a:r>
          </a:p>
          <a:p>
            <a:pPr marL="1260475" lvl="1" indent="-346075"/>
            <a:r>
              <a:rPr lang="en-US" dirty="0" smtClean="0"/>
              <a:t>Key pump stations &amp; support facilities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3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Everett Water Backbone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73" y="1600200"/>
            <a:ext cx="8253862" cy="4114800"/>
          </a:xfrm>
          <a:prstGeom prst="rect">
            <a:avLst/>
          </a:prstGeom>
          <a:solidFill>
            <a:srgbClr val="003399"/>
          </a:solidFill>
        </p:spPr>
      </p:pic>
    </p:spTree>
    <p:extLst>
      <p:ext uri="{BB962C8B-B14F-4D97-AF65-F5344CB8AC3E}">
        <p14:creationId xmlns:p14="http://schemas.microsoft.com/office/powerpoint/2010/main" val="251347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100" dirty="0" smtClean="0"/>
          </a:p>
          <a:p>
            <a:pPr marL="914400" indent="-339725"/>
            <a:endParaRPr lang="en-US" sz="3200" dirty="0" smtClean="0"/>
          </a:p>
          <a:p>
            <a:pPr marL="914400" indent="-339725"/>
            <a:r>
              <a:rPr lang="en-US" sz="3200" dirty="0" smtClean="0"/>
              <a:t>Seismic planning is a long term priority</a:t>
            </a:r>
            <a:endParaRPr lang="en-US" sz="3200" dirty="0"/>
          </a:p>
          <a:p>
            <a:pPr marL="914400" indent="-339725"/>
            <a:r>
              <a:rPr lang="en-US" sz="3200" dirty="0" smtClean="0"/>
              <a:t>Seismic projects are in the water CIP</a:t>
            </a:r>
          </a:p>
          <a:p>
            <a:pPr marL="914400" indent="-339725"/>
            <a:r>
              <a:rPr lang="en-US" sz="3200" dirty="0" smtClean="0"/>
              <a:t>Seismic planning is a city-wide effort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3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235" y="228600"/>
            <a:ext cx="8229600" cy="54864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4955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Resiliency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339725"/>
            <a:endParaRPr lang="en-US" dirty="0" smtClean="0"/>
          </a:p>
          <a:p>
            <a:pPr marL="914400" indent="-339725"/>
            <a:r>
              <a:rPr lang="en-US" dirty="0" smtClean="0"/>
              <a:t>Critical/essential facilities</a:t>
            </a:r>
          </a:p>
          <a:p>
            <a:pPr marL="914400" indent="-339725"/>
            <a:r>
              <a:rPr lang="en-US" dirty="0" smtClean="0"/>
              <a:t>Designed to resist earthquakes with   2% chance in 50 </a:t>
            </a:r>
            <a:r>
              <a:rPr lang="en-US" dirty="0" smtClean="0"/>
              <a:t>years</a:t>
            </a:r>
          </a:p>
          <a:p>
            <a:pPr marL="914400" indent="-339725"/>
            <a:r>
              <a:rPr lang="en-US" dirty="0" smtClean="0"/>
              <a:t>Equivalent to M</a:t>
            </a:r>
            <a:r>
              <a:rPr lang="en-US" baseline="-25000" dirty="0" smtClean="0"/>
              <a:t>w</a:t>
            </a:r>
            <a:r>
              <a:rPr lang="en-US" dirty="0" smtClean="0"/>
              <a:t>7.4 SWIF earthquake</a:t>
            </a:r>
            <a:endParaRPr lang="en-US" dirty="0" smtClean="0"/>
          </a:p>
          <a:p>
            <a:pPr marL="914400" indent="-339725"/>
            <a:endParaRPr lang="en-US" dirty="0" smtClean="0"/>
          </a:p>
          <a:p>
            <a:pPr marL="9144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Earthquakes Considered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22732"/>
            <a:ext cx="4038600" cy="2548912"/>
          </a:xfrm>
        </p:spPr>
      </p:pic>
      <p:sp>
        <p:nvSpPr>
          <p:cNvPr id="9" name="TextBox 8"/>
          <p:cNvSpPr txBox="1"/>
          <p:nvPr/>
        </p:nvSpPr>
        <p:spPr>
          <a:xfrm>
            <a:off x="457200" y="412809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en-US" baseline="-25000" dirty="0" smtClean="0"/>
              <a:t>w</a:t>
            </a:r>
            <a:r>
              <a:rPr lang="en-US" dirty="0" smtClean="0"/>
              <a:t>9.0 CSZ, PGA 18-34 %g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5152" y="4128092"/>
            <a:ext cx="404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en-US" baseline="-25000" dirty="0" smtClean="0"/>
              <a:t>w</a:t>
            </a:r>
            <a:r>
              <a:rPr lang="en-US" dirty="0" smtClean="0"/>
              <a:t>7.4 SWIF, PGA 65-124 %g</a:t>
            </a:r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r="10172"/>
          <a:stretch/>
        </p:blipFill>
        <p:spPr>
          <a:xfrm>
            <a:off x="4645152" y="2213119"/>
            <a:ext cx="4041648" cy="25511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681" y="5045863"/>
            <a:ext cx="3966638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</a:t>
            </a:r>
            <a:r>
              <a:rPr lang="en-US" sz="2400" b="1" baseline="-25000" dirty="0" smtClean="0"/>
              <a:t>w</a:t>
            </a:r>
            <a:r>
              <a:rPr lang="en-US" sz="2400" b="1" dirty="0" smtClean="0"/>
              <a:t>7.4 SWIF is 3 – 4 times more violent than M</a:t>
            </a:r>
            <a:r>
              <a:rPr lang="en-US" sz="2400" b="1" baseline="-25000" dirty="0" smtClean="0"/>
              <a:t>w</a:t>
            </a:r>
            <a:r>
              <a:rPr lang="en-US" sz="2400" b="1" dirty="0" smtClean="0"/>
              <a:t>9.0 CSZ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Cascadia Earthquake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45152" y="1676400"/>
            <a:ext cx="404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South Whidbey Island Fault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6339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Post-EQ Water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914400" indent="-339725"/>
            <a:r>
              <a:rPr lang="en-US" dirty="0" smtClean="0"/>
              <a:t>Public health</a:t>
            </a:r>
            <a:endParaRPr lang="en-US" dirty="0" smtClean="0"/>
          </a:p>
          <a:p>
            <a:pPr marL="914400" indent="-339725"/>
            <a:r>
              <a:rPr lang="en-US" dirty="0" smtClean="0"/>
              <a:t>Fire fighting</a:t>
            </a:r>
            <a:endParaRPr lang="en-US" dirty="0"/>
          </a:p>
          <a:p>
            <a:pPr marL="914400" indent="-339725"/>
            <a:r>
              <a:rPr lang="en-US" dirty="0" smtClean="0"/>
              <a:t>Economic continuity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9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Everett Earthquake Likelihood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574675" indent="0">
              <a:buNone/>
            </a:pPr>
            <a:r>
              <a:rPr lang="en-US" dirty="0" smtClean="0"/>
              <a:t>In next 50 years (USGS):</a:t>
            </a:r>
            <a:endParaRPr lang="en-US" dirty="0"/>
          </a:p>
          <a:p>
            <a:pPr marL="858838" lvl="1" indent="-284163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1198563" algn="l"/>
              </a:tabLst>
            </a:pPr>
            <a:r>
              <a:rPr lang="en-US" dirty="0" smtClean="0"/>
              <a:t>14% chance of M</a:t>
            </a:r>
            <a:r>
              <a:rPr lang="en-US" baseline="-25000" dirty="0" smtClean="0"/>
              <a:t>w</a:t>
            </a:r>
            <a:r>
              <a:rPr lang="en-US" dirty="0" smtClean="0"/>
              <a:t>9.0 CSZ</a:t>
            </a:r>
            <a:endParaRPr lang="en-US" dirty="0"/>
          </a:p>
          <a:p>
            <a:pPr marL="858838" lvl="1" indent="-284163">
              <a:buFont typeface="Arial" panose="020B0604020202020204" pitchFamily="34" charset="0"/>
              <a:buChar char="•"/>
              <a:tabLst>
                <a:tab pos="1198563" algn="l"/>
              </a:tabLst>
            </a:pPr>
            <a:r>
              <a:rPr lang="en-US" dirty="0" smtClean="0"/>
              <a:t>15% </a:t>
            </a:r>
            <a:r>
              <a:rPr lang="en-US" dirty="0"/>
              <a:t>chance of </a:t>
            </a:r>
            <a:r>
              <a:rPr lang="en-US" dirty="0" smtClean="0"/>
              <a:t>M</a:t>
            </a:r>
            <a:r>
              <a:rPr lang="en-US" baseline="-25000" dirty="0" smtClean="0"/>
              <a:t>w</a:t>
            </a:r>
            <a:r>
              <a:rPr lang="en-US" dirty="0" smtClean="0"/>
              <a:t>6.5+ surface fault</a:t>
            </a:r>
            <a:endParaRPr lang="en-US" dirty="0"/>
          </a:p>
          <a:p>
            <a:pPr marL="858838" lvl="1" indent="-284163">
              <a:buFont typeface="Arial" panose="020B0604020202020204" pitchFamily="34" charset="0"/>
              <a:buChar char="•"/>
              <a:tabLst>
                <a:tab pos="1198563" algn="l"/>
              </a:tabLst>
            </a:pPr>
            <a:r>
              <a:rPr lang="en-US" dirty="0" smtClean="0"/>
              <a:t>85% </a:t>
            </a:r>
            <a:r>
              <a:rPr lang="en-US" dirty="0"/>
              <a:t>chance </a:t>
            </a:r>
            <a:r>
              <a:rPr lang="en-US" dirty="0" smtClean="0"/>
              <a:t>&gt;1 deep earthquake</a:t>
            </a:r>
            <a:endParaRPr lang="en-US" dirty="0"/>
          </a:p>
          <a:p>
            <a:pPr marL="574675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2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Everett Water Supply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62785"/>
            <a:ext cx="82295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Resiliency Project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pPr marL="574675" indent="0">
              <a:spcBef>
                <a:spcPts val="0"/>
              </a:spcBef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w</a:t>
            </a:r>
            <a:r>
              <a:rPr lang="en-US" dirty="0" smtClean="0"/>
              <a:t>7.4 SWIF earthquake:</a:t>
            </a:r>
            <a:endParaRPr lang="en-US" dirty="0"/>
          </a:p>
          <a:p>
            <a:pPr marL="914400" lvl="1" indent="-33972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Res 2 complete damage</a:t>
            </a:r>
          </a:p>
          <a:p>
            <a:pPr marL="914400" lvl="1" indent="-339725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Res 3 &amp; 6 extensive damage</a:t>
            </a:r>
            <a:endParaRPr lang="en-US" dirty="0"/>
          </a:p>
          <a:p>
            <a:pPr marL="914400" lvl="1" indent="-339725">
              <a:buFont typeface="Arial" panose="020B0604020202020204" pitchFamily="34" charset="0"/>
              <a:buChar char="•"/>
            </a:pPr>
            <a:r>
              <a:rPr lang="en-US" dirty="0" smtClean="0"/>
              <a:t>Chaplain N&amp;S dams extensive damage</a:t>
            </a:r>
            <a:endParaRPr lang="en-US" dirty="0"/>
          </a:p>
          <a:p>
            <a:pPr marL="914400" lvl="1" indent="-339725">
              <a:buFont typeface="Arial" panose="020B0604020202020204" pitchFamily="34" charset="0"/>
              <a:buChar char="•"/>
            </a:pPr>
            <a:r>
              <a:rPr lang="en-US" dirty="0" smtClean="0"/>
              <a:t>WFP moderate damage</a:t>
            </a:r>
          </a:p>
          <a:p>
            <a:pPr marL="914400" lvl="1" indent="-339725">
              <a:buFont typeface="Arial" panose="020B0604020202020204" pitchFamily="34" charset="0"/>
              <a:buChar char="•"/>
            </a:pPr>
            <a:r>
              <a:rPr lang="en-US" dirty="0" smtClean="0"/>
              <a:t>20+ breaks/leaks in TLs</a:t>
            </a:r>
            <a:endParaRPr lang="en-US" dirty="0"/>
          </a:p>
          <a:p>
            <a:pPr marL="574675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6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339725">
              <a:spcBef>
                <a:spcPts val="2400"/>
              </a:spcBef>
            </a:pPr>
            <a:endParaRPr lang="en-US" dirty="0" smtClean="0"/>
          </a:p>
          <a:p>
            <a:pPr marL="1260475" lvl="1" indent="-346075">
              <a:spcBef>
                <a:spcPts val="0"/>
              </a:spcBef>
            </a:pPr>
            <a:r>
              <a:rPr lang="en-US" dirty="0" smtClean="0"/>
              <a:t>WFP building extensive damage</a:t>
            </a:r>
            <a:endParaRPr lang="en-US" dirty="0"/>
          </a:p>
          <a:p>
            <a:pPr marL="1260475" lvl="1" indent="-346075"/>
            <a:r>
              <a:rPr lang="en-US" dirty="0" smtClean="0"/>
              <a:t>WPCF moderate damage</a:t>
            </a:r>
            <a:endParaRPr lang="en-US" dirty="0"/>
          </a:p>
          <a:p>
            <a:pPr marL="1260475" lvl="1" indent="-346075"/>
            <a:r>
              <a:rPr lang="en-US" dirty="0" smtClean="0"/>
              <a:t>20+ breaks and leaks</a:t>
            </a:r>
          </a:p>
          <a:p>
            <a:pPr marL="1260475" lvl="1" indent="-346075"/>
            <a:r>
              <a:rPr lang="en-US" dirty="0" smtClean="0"/>
              <a:t>Clearview reservoir extensive damage</a:t>
            </a:r>
          </a:p>
          <a:p>
            <a:pPr marL="1260475" lvl="1" indent="-346075"/>
            <a:r>
              <a:rPr lang="en-US" dirty="0" smtClean="0"/>
              <a:t>30+ breaks/leaks in Clearview line</a:t>
            </a:r>
          </a:p>
          <a:p>
            <a:pPr marL="1260475" lvl="1" indent="-346075"/>
            <a:endParaRPr lang="en-US" dirty="0"/>
          </a:p>
          <a:p>
            <a:pPr marL="574675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35" y="1552322"/>
            <a:ext cx="8305800" cy="4162678"/>
          </a:xfrm>
          <a:prstGeom prst="rect">
            <a:avLst/>
          </a:prstGeom>
          <a:solidFill>
            <a:srgbClr val="003399"/>
          </a:solidFill>
        </p:spPr>
      </p:pic>
    </p:spTree>
    <p:extLst>
      <p:ext uri="{BB962C8B-B14F-4D97-AF65-F5344CB8AC3E}">
        <p14:creationId xmlns:p14="http://schemas.microsoft.com/office/powerpoint/2010/main" val="10536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Everett Seismic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914400" indent="-339725"/>
            <a:r>
              <a:rPr lang="en-US" dirty="0" smtClean="0"/>
              <a:t>TLs 2 &amp; 3 - 2009</a:t>
            </a:r>
          </a:p>
          <a:p>
            <a:pPr marL="914400" indent="-339725"/>
            <a:r>
              <a:rPr lang="en-US" dirty="0" smtClean="0"/>
              <a:t>Pile-supported TL 5 - 2010</a:t>
            </a:r>
            <a:endParaRPr lang="en-US" dirty="0"/>
          </a:p>
          <a:p>
            <a:pPr marL="914400" indent="-339725"/>
            <a:r>
              <a:rPr lang="en-US" dirty="0" smtClean="0"/>
              <a:t>Water supply risk assessment - 2012</a:t>
            </a:r>
            <a:endParaRPr lang="en-US" dirty="0"/>
          </a:p>
          <a:p>
            <a:pPr marL="914400" indent="-339725"/>
            <a:r>
              <a:rPr lang="en-US" dirty="0" smtClean="0"/>
              <a:t>WFP OP bldg. seismic retrofit - 2017</a:t>
            </a:r>
            <a:endParaRPr lang="en-US" dirty="0"/>
          </a:p>
          <a:p>
            <a:pPr marL="914400" indent="-339725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002060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FFFFCB"/>
      </a:dk1>
      <a:lt1>
        <a:srgbClr val="FFFFCB"/>
      </a:lt1>
      <a:dk2>
        <a:srgbClr val="1F497D"/>
      </a:dk2>
      <a:lt2>
        <a:srgbClr val="EEECE1"/>
      </a:lt2>
      <a:accent1>
        <a:srgbClr val="FFFF00"/>
      </a:accent1>
      <a:accent2>
        <a:srgbClr val="E36C09"/>
      </a:accent2>
      <a:accent3>
        <a:srgbClr val="C6D9F0"/>
      </a:accent3>
      <a:accent4>
        <a:srgbClr val="00B050"/>
      </a:accent4>
      <a:accent5>
        <a:srgbClr val="FE66FF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FFFFCB"/>
      </a:dk1>
      <a:lt1>
        <a:srgbClr val="FFFFCB"/>
      </a:lt1>
      <a:dk2>
        <a:srgbClr val="1F497D"/>
      </a:dk2>
      <a:lt2>
        <a:srgbClr val="EEECE1"/>
      </a:lt2>
      <a:accent1>
        <a:srgbClr val="FFFF00"/>
      </a:accent1>
      <a:accent2>
        <a:srgbClr val="E36C09"/>
      </a:accent2>
      <a:accent3>
        <a:srgbClr val="C6D9F0"/>
      </a:accent3>
      <a:accent4>
        <a:srgbClr val="00B050"/>
      </a:accent4>
      <a:accent5>
        <a:srgbClr val="FE66FF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1824</TotalTime>
  <Words>370</Words>
  <Application>Microsoft Office PowerPoint</Application>
  <PresentationFormat>On-screen Show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Gill Sans MT</vt:lpstr>
      <vt:lpstr>Times New Roman</vt:lpstr>
      <vt:lpstr>Office Theme</vt:lpstr>
      <vt:lpstr>1_Office Theme</vt:lpstr>
      <vt:lpstr>2_Office Theme</vt:lpstr>
      <vt:lpstr>Everett Water Supply Resiliency</vt:lpstr>
      <vt:lpstr>Resiliency Parameters</vt:lpstr>
      <vt:lpstr>Earthquakes Considered</vt:lpstr>
      <vt:lpstr>Importance Post-EQ Water Supply</vt:lpstr>
      <vt:lpstr>Everett Earthquake Likelihood</vt:lpstr>
      <vt:lpstr>Everett Water Supply System</vt:lpstr>
      <vt:lpstr>Resiliency Project Findings</vt:lpstr>
      <vt:lpstr>Economic Cost</vt:lpstr>
      <vt:lpstr>Everett Seismic Mitigation</vt:lpstr>
      <vt:lpstr>Everett Seismic Mitigation</vt:lpstr>
      <vt:lpstr>Short Term (10 Yrs)Mitigation Plan</vt:lpstr>
      <vt:lpstr>Short Term (10 Yrs) Mitigation Plan</vt:lpstr>
      <vt:lpstr>Water Supply Recovery Curves</vt:lpstr>
      <vt:lpstr>Long Term (50 Yrs) Mitigation Plan</vt:lpstr>
      <vt:lpstr>Everett Water Backbone System</vt:lpstr>
      <vt:lpstr>Summary</vt:lpstr>
      <vt:lpstr>PowerPoint Presentation</vt:lpstr>
    </vt:vector>
  </TitlesOfParts>
  <Company>City of Everett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Brandt</dc:creator>
  <cp:lastModifiedBy>Souheil Nasr</cp:lastModifiedBy>
  <cp:revision>266</cp:revision>
  <cp:lastPrinted>2019-02-13T15:36:32Z</cp:lastPrinted>
  <dcterms:created xsi:type="dcterms:W3CDTF">2015-09-30T22:32:35Z</dcterms:created>
  <dcterms:modified xsi:type="dcterms:W3CDTF">2019-03-19T17:11:31Z</dcterms:modified>
</cp:coreProperties>
</file>