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720" r:id="rId2"/>
  </p:sldMasterIdLst>
  <p:notesMasterIdLst>
    <p:notesMasterId r:id="rId50"/>
  </p:notesMasterIdLst>
  <p:handoutMasterIdLst>
    <p:handoutMasterId r:id="rId51"/>
  </p:handoutMasterIdLst>
  <p:sldIdLst>
    <p:sldId id="556" r:id="rId3"/>
    <p:sldId id="530" r:id="rId4"/>
    <p:sldId id="575" r:id="rId5"/>
    <p:sldId id="549" r:id="rId6"/>
    <p:sldId id="534" r:id="rId7"/>
    <p:sldId id="583" r:id="rId8"/>
    <p:sldId id="540" r:id="rId9"/>
    <p:sldId id="541" r:id="rId10"/>
    <p:sldId id="538" r:id="rId11"/>
    <p:sldId id="579" r:id="rId12"/>
    <p:sldId id="576" r:id="rId13"/>
    <p:sldId id="578" r:id="rId14"/>
    <p:sldId id="537" r:id="rId15"/>
    <p:sldId id="535" r:id="rId16"/>
    <p:sldId id="536" r:id="rId17"/>
    <p:sldId id="554" r:id="rId18"/>
    <p:sldId id="557" r:id="rId19"/>
    <p:sldId id="574" r:id="rId20"/>
    <p:sldId id="547" r:id="rId21"/>
    <p:sldId id="560" r:id="rId22"/>
    <p:sldId id="571" r:id="rId23"/>
    <p:sldId id="573" r:id="rId24"/>
    <p:sldId id="572" r:id="rId25"/>
    <p:sldId id="553" r:id="rId26"/>
    <p:sldId id="559" r:id="rId27"/>
    <p:sldId id="569" r:id="rId28"/>
    <p:sldId id="570" r:id="rId29"/>
    <p:sldId id="568" r:id="rId30"/>
    <p:sldId id="548" r:id="rId31"/>
    <p:sldId id="550" r:id="rId32"/>
    <p:sldId id="563" r:id="rId33"/>
    <p:sldId id="551" r:id="rId34"/>
    <p:sldId id="542" r:id="rId35"/>
    <p:sldId id="564" r:id="rId36"/>
    <p:sldId id="565" r:id="rId37"/>
    <p:sldId id="566" r:id="rId38"/>
    <p:sldId id="545" r:id="rId39"/>
    <p:sldId id="577" r:id="rId40"/>
    <p:sldId id="543" r:id="rId41"/>
    <p:sldId id="544" r:id="rId42"/>
    <p:sldId id="581" r:id="rId43"/>
    <p:sldId id="582" r:id="rId44"/>
    <p:sldId id="546" r:id="rId45"/>
    <p:sldId id="580" r:id="rId46"/>
    <p:sldId id="552" r:id="rId47"/>
    <p:sldId id="558" r:id="rId48"/>
    <p:sldId id="584"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Anderson" initials="PA" lastIdx="1" clrIdx="0">
    <p:extLst>
      <p:ext uri="{19B8F6BF-5375-455C-9EA6-DF929625EA0E}">
        <p15:presenceInfo xmlns:p15="http://schemas.microsoft.com/office/powerpoint/2012/main" userId="S-1-5-21-335191562-2316611036-1987540312-1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FF99"/>
    <a:srgbClr val="FFFFCC"/>
    <a:srgbClr val="C3B1A7"/>
    <a:srgbClr val="FFFF00"/>
    <a:srgbClr val="ABC3C2"/>
    <a:srgbClr val="F3F07A"/>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4" autoAdjust="0"/>
    <p:restoredTop sz="86405" autoAdjust="0"/>
  </p:normalViewPr>
  <p:slideViewPr>
    <p:cSldViewPr>
      <p:cViewPr varScale="1">
        <p:scale>
          <a:sx n="87" d="100"/>
          <a:sy n="87" d="100"/>
        </p:scale>
        <p:origin x="87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76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32" tIns="45716" rIns="91432" bIns="45716"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32" tIns="45716" rIns="91432" bIns="45716" rtlCol="0"/>
          <a:lstStyle>
            <a:lvl1pPr algn="r">
              <a:defRPr sz="1200"/>
            </a:lvl1pPr>
          </a:lstStyle>
          <a:p>
            <a:fld id="{06A1ED17-4B53-4437-B11C-3FD1BF5DF4DE}" type="datetimeFigureOut">
              <a:rPr lang="en-US" smtClean="0"/>
              <a:t>4/17/2023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32" tIns="45716" rIns="91432" bIns="457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32" tIns="45716" rIns="91432" bIns="45716" rtlCol="0" anchor="b"/>
          <a:lstStyle>
            <a:lvl1pPr algn="r">
              <a:defRPr sz="1200"/>
            </a:lvl1pPr>
          </a:lstStyle>
          <a:p>
            <a:fld id="{63D3BB9D-D9AB-44FE-8B0C-00AB061DCC83}" type="slidenum">
              <a:rPr lang="en-US" smtClean="0"/>
              <a:t>‹#›</a:t>
            </a:fld>
            <a:endParaRPr lang="en-US" dirty="0"/>
          </a:p>
        </p:txBody>
      </p:sp>
    </p:spTree>
    <p:extLst>
      <p:ext uri="{BB962C8B-B14F-4D97-AF65-F5344CB8AC3E}">
        <p14:creationId xmlns:p14="http://schemas.microsoft.com/office/powerpoint/2010/main" val="2705430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61" tIns="46581" rIns="93161" bIns="46581" rtlCol="0"/>
          <a:lstStyle>
            <a:lvl1pPr algn="l">
              <a:defRPr sz="1200"/>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61" tIns="46581" rIns="93161" bIns="46581" rtlCol="0"/>
          <a:lstStyle>
            <a:lvl1pPr algn="r">
              <a:defRPr sz="1200"/>
            </a:lvl1pPr>
          </a:lstStyle>
          <a:p>
            <a:fld id="{6DD1DA4A-04FF-4EEA-B165-25B1F525D008}" type="datetimeFigureOut">
              <a:rPr lang="en-US" smtClean="0"/>
              <a:t>4/17/2023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1" tIns="46581" rIns="93161" bIns="46581"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1" tIns="46581" rIns="93161"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8"/>
            <a:ext cx="3037840" cy="464820"/>
          </a:xfrm>
          <a:prstGeom prst="rect">
            <a:avLst/>
          </a:prstGeom>
        </p:spPr>
        <p:txBody>
          <a:bodyPr vert="horz" lIns="93161" tIns="46581" rIns="93161"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3161" tIns="46581" rIns="93161" bIns="46581" rtlCol="0" anchor="b"/>
          <a:lstStyle>
            <a:lvl1pPr algn="r">
              <a:defRPr sz="1200"/>
            </a:lvl1pPr>
          </a:lstStyle>
          <a:p>
            <a:fld id="{C66DFC3A-2540-46FD-B197-4630D7AE6B85}" type="slidenum">
              <a:rPr lang="en-US" smtClean="0"/>
              <a:t>‹#›</a:t>
            </a:fld>
            <a:endParaRPr lang="en-US" dirty="0"/>
          </a:p>
        </p:txBody>
      </p:sp>
    </p:spTree>
    <p:extLst>
      <p:ext uri="{BB962C8B-B14F-4D97-AF65-F5344CB8AC3E}">
        <p14:creationId xmlns:p14="http://schemas.microsoft.com/office/powerpoint/2010/main" val="402363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0FDF66-0C6C-480E-B543-183770790DE8}" type="slidenum">
              <a:rPr lang="en-US" smtClean="0">
                <a:latin typeface="Arial" pitchFamily="34" charset="0"/>
                <a:ea typeface="ＭＳ Ｐゴシック"/>
                <a:cs typeface="ＭＳ Ｐゴシック"/>
              </a:rPr>
              <a:pPr fontAlgn="base">
                <a:spcBef>
                  <a:spcPct val="0"/>
                </a:spcBef>
                <a:spcAft>
                  <a:spcPct val="0"/>
                </a:spcAft>
              </a:pPr>
              <a:t>1</a:t>
            </a:fld>
            <a:endParaRPr lang="en-US" dirty="0">
              <a:latin typeface="Arial" pitchFamily="34" charset="0"/>
              <a:ea typeface="ＭＳ Ｐゴシック"/>
              <a:cs typeface="ＭＳ Ｐゴシック"/>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Notes Placeholder 4"/>
          <p:cNvSpPr>
            <a:spLocks noGrp="1"/>
          </p:cNvSpPr>
          <p:nvPr>
            <p:ph type="body" sz="quarter" idx="10"/>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274050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40</a:t>
            </a:fld>
            <a:endParaRPr lang="en-US" dirty="0"/>
          </a:p>
        </p:txBody>
      </p:sp>
    </p:spTree>
    <p:extLst>
      <p:ext uri="{BB962C8B-B14F-4D97-AF65-F5344CB8AC3E}">
        <p14:creationId xmlns:p14="http://schemas.microsoft.com/office/powerpoint/2010/main" val="94326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41</a:t>
            </a:fld>
            <a:endParaRPr lang="en-US" dirty="0"/>
          </a:p>
        </p:txBody>
      </p:sp>
    </p:spTree>
    <p:extLst>
      <p:ext uri="{BB962C8B-B14F-4D97-AF65-F5344CB8AC3E}">
        <p14:creationId xmlns:p14="http://schemas.microsoft.com/office/powerpoint/2010/main" val="222493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42</a:t>
            </a:fld>
            <a:endParaRPr lang="en-US" dirty="0"/>
          </a:p>
        </p:txBody>
      </p:sp>
    </p:spTree>
    <p:extLst>
      <p:ext uri="{BB962C8B-B14F-4D97-AF65-F5344CB8AC3E}">
        <p14:creationId xmlns:p14="http://schemas.microsoft.com/office/powerpoint/2010/main" val="1007966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43</a:t>
            </a:fld>
            <a:endParaRPr lang="en-US" dirty="0"/>
          </a:p>
        </p:txBody>
      </p:sp>
    </p:spTree>
    <p:extLst>
      <p:ext uri="{BB962C8B-B14F-4D97-AF65-F5344CB8AC3E}">
        <p14:creationId xmlns:p14="http://schemas.microsoft.com/office/powerpoint/2010/main" val="67854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44</a:t>
            </a:fld>
            <a:endParaRPr lang="en-US" dirty="0"/>
          </a:p>
        </p:txBody>
      </p:sp>
    </p:spTree>
    <p:extLst>
      <p:ext uri="{BB962C8B-B14F-4D97-AF65-F5344CB8AC3E}">
        <p14:creationId xmlns:p14="http://schemas.microsoft.com/office/powerpoint/2010/main" val="2315648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45</a:t>
            </a:fld>
            <a:endParaRPr lang="en-US" dirty="0"/>
          </a:p>
        </p:txBody>
      </p:sp>
    </p:spTree>
    <p:extLst>
      <p:ext uri="{BB962C8B-B14F-4D97-AF65-F5344CB8AC3E}">
        <p14:creationId xmlns:p14="http://schemas.microsoft.com/office/powerpoint/2010/main" val="1380955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46</a:t>
            </a:fld>
            <a:endParaRPr lang="en-US" dirty="0"/>
          </a:p>
        </p:txBody>
      </p:sp>
    </p:spTree>
    <p:extLst>
      <p:ext uri="{BB962C8B-B14F-4D97-AF65-F5344CB8AC3E}">
        <p14:creationId xmlns:p14="http://schemas.microsoft.com/office/powerpoint/2010/main" val="1147232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47</a:t>
            </a:fld>
            <a:endParaRPr lang="en-US" dirty="0"/>
          </a:p>
        </p:txBody>
      </p:sp>
    </p:spTree>
    <p:extLst>
      <p:ext uri="{BB962C8B-B14F-4D97-AF65-F5344CB8AC3E}">
        <p14:creationId xmlns:p14="http://schemas.microsoft.com/office/powerpoint/2010/main" val="3160074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28</a:t>
            </a:fld>
            <a:endParaRPr lang="en-US" dirty="0"/>
          </a:p>
        </p:txBody>
      </p:sp>
    </p:spTree>
    <p:extLst>
      <p:ext uri="{BB962C8B-B14F-4D97-AF65-F5344CB8AC3E}">
        <p14:creationId xmlns:p14="http://schemas.microsoft.com/office/powerpoint/2010/main" val="4063508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33</a:t>
            </a:fld>
            <a:endParaRPr lang="en-US" dirty="0"/>
          </a:p>
        </p:txBody>
      </p:sp>
    </p:spTree>
    <p:extLst>
      <p:ext uri="{BB962C8B-B14F-4D97-AF65-F5344CB8AC3E}">
        <p14:creationId xmlns:p14="http://schemas.microsoft.com/office/powerpoint/2010/main" val="2293274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34</a:t>
            </a:fld>
            <a:endParaRPr lang="en-US" dirty="0"/>
          </a:p>
        </p:txBody>
      </p:sp>
    </p:spTree>
    <p:extLst>
      <p:ext uri="{BB962C8B-B14F-4D97-AF65-F5344CB8AC3E}">
        <p14:creationId xmlns:p14="http://schemas.microsoft.com/office/powerpoint/2010/main" val="412227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35</a:t>
            </a:fld>
            <a:endParaRPr lang="en-US" dirty="0"/>
          </a:p>
        </p:txBody>
      </p:sp>
    </p:spTree>
    <p:extLst>
      <p:ext uri="{BB962C8B-B14F-4D97-AF65-F5344CB8AC3E}">
        <p14:creationId xmlns:p14="http://schemas.microsoft.com/office/powerpoint/2010/main" val="158602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36</a:t>
            </a:fld>
            <a:endParaRPr lang="en-US" dirty="0"/>
          </a:p>
        </p:txBody>
      </p:sp>
    </p:spTree>
    <p:extLst>
      <p:ext uri="{BB962C8B-B14F-4D97-AF65-F5344CB8AC3E}">
        <p14:creationId xmlns:p14="http://schemas.microsoft.com/office/powerpoint/2010/main" val="310252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37</a:t>
            </a:fld>
            <a:endParaRPr lang="en-US" dirty="0"/>
          </a:p>
        </p:txBody>
      </p:sp>
    </p:spTree>
    <p:extLst>
      <p:ext uri="{BB962C8B-B14F-4D97-AF65-F5344CB8AC3E}">
        <p14:creationId xmlns:p14="http://schemas.microsoft.com/office/powerpoint/2010/main" val="276563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38</a:t>
            </a:fld>
            <a:endParaRPr lang="en-US" dirty="0"/>
          </a:p>
        </p:txBody>
      </p:sp>
    </p:spTree>
    <p:extLst>
      <p:ext uri="{BB962C8B-B14F-4D97-AF65-F5344CB8AC3E}">
        <p14:creationId xmlns:p14="http://schemas.microsoft.com/office/powerpoint/2010/main" val="62755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6DFC3A-2540-46FD-B197-4630D7AE6B85}" type="slidenum">
              <a:rPr lang="en-US" smtClean="0"/>
              <a:t>39</a:t>
            </a:fld>
            <a:endParaRPr lang="en-US" dirty="0"/>
          </a:p>
        </p:txBody>
      </p:sp>
    </p:spTree>
    <p:extLst>
      <p:ext uri="{BB962C8B-B14F-4D97-AF65-F5344CB8AC3E}">
        <p14:creationId xmlns:p14="http://schemas.microsoft.com/office/powerpoint/2010/main" val="332295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416F4B-3C47-434A-938E-F2203725690B}"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595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CFB0A2-B01A-47CF-A0C8-8FEE352DFCAC}"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026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51539-3599-4D90-B8D0-56810441A297}"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8771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D83ABA-F061-48ED-AD80-8E7C85509933}"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6265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BBB9EB-F739-4911-BDCB-A7BE4833A71B}"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17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7A6973-449D-410A-9625-6BADA8C71703}"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6356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ED0046-8196-4EC7-A791-EA4EEA727929}"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295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7883EF-50C6-487F-AB01-1B1A10ADEC1A}" type="datetime1">
              <a:rPr lang="en-US" smtClean="0">
                <a:solidFill>
                  <a:prstClr val="black">
                    <a:tint val="75000"/>
                  </a:prstClr>
                </a:solidFill>
              </a:rPr>
              <a:t>4/17/2023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0814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2B6E35-401F-49A5-A3DA-41EA323B08B7}" type="datetime1">
              <a:rPr lang="en-US" smtClean="0">
                <a:solidFill>
                  <a:prstClr val="black">
                    <a:tint val="75000"/>
                  </a:prstClr>
                </a:solidFill>
              </a:rPr>
              <a:t>4/17/2023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1382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830A0-BAF1-49C8-B5E5-6FFFD17B729B}" type="datetime1">
              <a:rPr lang="en-US" smtClean="0">
                <a:solidFill>
                  <a:prstClr val="black">
                    <a:tint val="75000"/>
                  </a:prstClr>
                </a:solidFill>
              </a:rPr>
              <a:t>4/17/2023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740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147A0-3F30-458F-B964-8D50DC219DE9}"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0605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7FF1DE-7C45-42C2-8A48-5E7A7335EB74}"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252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EFB754-3EB5-422A-BF1D-D6F083F9F8CE}"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167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5FD22C-A246-4707-AECF-CF2D8BE0A61F}"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001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EFC49-76D2-4B51-8039-BFA7CD5878F7}"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F96A0-9ED3-4F86-85C9-D285498F325E}"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53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537152-55DA-43D2-9EAC-BF366AC9D7B2}"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332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AA3F22-EC32-4424-930E-3FDA85F3FA7B}" type="datetime1">
              <a:rPr lang="en-US" smtClean="0">
                <a:solidFill>
                  <a:prstClr val="black">
                    <a:tint val="75000"/>
                  </a:prstClr>
                </a:solidFill>
              </a:rPr>
              <a:t>4/17/2023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72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2D4875-EF8A-4763-9500-AEBF23C929F3}" type="datetime1">
              <a:rPr lang="en-US" smtClean="0">
                <a:solidFill>
                  <a:prstClr val="black">
                    <a:tint val="75000"/>
                  </a:prstClr>
                </a:solidFill>
              </a:rPr>
              <a:t>4/17/2023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260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027484-EBDA-4C9D-8C86-4408B027EA99}" type="datetime1">
              <a:rPr lang="en-US" smtClean="0">
                <a:solidFill>
                  <a:prstClr val="black">
                    <a:tint val="75000"/>
                  </a:prstClr>
                </a:solidFill>
              </a:rPr>
              <a:t>4/17/2023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905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459A2A-BD01-43BF-A185-854FBD832273}"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659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0F9F6F5-8575-4B65-B1FF-8B3BE794B377}" type="datetime1">
              <a:rPr lang="en-US" smtClean="0">
                <a:solidFill>
                  <a:prstClr val="black">
                    <a:tint val="75000"/>
                  </a:prstClr>
                </a:solidFill>
              </a:rPr>
              <a:t>4/17/2023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DRAFT 3/6/2014</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2712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E3AF7-2B7E-4479-AEC6-D89972433E29}"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77354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92003-C57B-4797-AF8F-844DF9920D14}" type="datetime1">
              <a:rPr lang="en-US" smtClean="0">
                <a:solidFill>
                  <a:prstClr val="black">
                    <a:tint val="75000"/>
                  </a:prstClr>
                </a:solidFill>
              </a:rPr>
              <a:t>4/17/2023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DRAFT 3/6/2014</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697F1-0DB7-445F-9D07-95C66D6E41E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0466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5C90F-F5EE-42FB-AFD7-D113FE168D7D}"/>
              </a:ext>
            </a:extLst>
          </p:cNvPr>
          <p:cNvPicPr>
            <a:picLocks noChangeAspect="1"/>
          </p:cNvPicPr>
          <p:nvPr/>
        </p:nvPicPr>
        <p:blipFill>
          <a:blip r:embed="rId3"/>
          <a:stretch>
            <a:fillRect/>
          </a:stretch>
        </p:blipFill>
        <p:spPr>
          <a:xfrm>
            <a:off x="816551" y="1219200"/>
            <a:ext cx="7510898" cy="5433283"/>
          </a:xfrm>
          <a:prstGeom prst="rect">
            <a:avLst/>
          </a:prstGeom>
        </p:spPr>
      </p:pic>
      <p:sp>
        <p:nvSpPr>
          <p:cNvPr id="8" name="Rectangle 2">
            <a:extLst>
              <a:ext uri="{FF2B5EF4-FFF2-40B4-BE49-F238E27FC236}">
                <a16:creationId xmlns:a16="http://schemas.microsoft.com/office/drawing/2014/main" id="{1B9F862F-C732-43BC-9ED3-CE3541A2CA26}"/>
              </a:ext>
            </a:extLst>
          </p:cNvPr>
          <p:cNvSpPr>
            <a:spLocks noGrp="1" noChangeArrowheads="1"/>
          </p:cNvSpPr>
          <p:nvPr>
            <p:ph type="ctrTitle"/>
          </p:nvPr>
        </p:nvSpPr>
        <p:spPr>
          <a:xfrm>
            <a:off x="1028700" y="69211"/>
            <a:ext cx="7086600" cy="914400"/>
          </a:xfrm>
        </p:spPr>
        <p:txBody>
          <a:bodyPr rtlCol="0">
            <a:normAutofit fontScale="90000"/>
          </a:bodyPr>
          <a:lstStyle/>
          <a:p>
            <a:pPr>
              <a:defRPr/>
            </a:pPr>
            <a:br>
              <a:rPr lang="en-US" sz="3600" dirty="0">
                <a:solidFill>
                  <a:schemeClr val="bg1"/>
                </a:solidFill>
                <a:latin typeface="Frutiger 55 Roman"/>
              </a:rPr>
            </a:br>
            <a:br>
              <a:rPr lang="en-US" sz="3100" dirty="0">
                <a:solidFill>
                  <a:schemeClr val="bg1"/>
                </a:solidFill>
                <a:latin typeface="Frutiger 55 Roman"/>
              </a:rPr>
            </a:br>
            <a:r>
              <a:rPr lang="en-US" sz="3600" b="1" dirty="0">
                <a:latin typeface="Frutiger 55 Roman"/>
              </a:rPr>
              <a:t>White River – Lake Tapps Reservoir</a:t>
            </a:r>
            <a:br>
              <a:rPr lang="en-US" sz="4000" b="1" dirty="0">
                <a:latin typeface="Frutiger 55 Roman"/>
              </a:rPr>
            </a:br>
            <a:r>
              <a:rPr lang="en-US" sz="3600" b="1" dirty="0">
                <a:latin typeface="Frutiger 55 Roman"/>
              </a:rPr>
              <a:t>Historical Photos</a:t>
            </a:r>
            <a:br>
              <a:rPr lang="en-US" sz="3100" b="1" i="1" dirty="0">
                <a:solidFill>
                  <a:schemeClr val="bg1"/>
                </a:solidFill>
                <a:latin typeface="Frutiger 55 Roman"/>
              </a:rPr>
            </a:br>
            <a:br>
              <a:rPr lang="en-US" sz="2500" dirty="0">
                <a:solidFill>
                  <a:schemeClr val="bg1"/>
                </a:solidFill>
                <a:latin typeface="Frutiger 55 Roman"/>
              </a:rPr>
            </a:br>
            <a:endParaRPr lang="en-US" sz="2500" dirty="0">
              <a:solidFill>
                <a:schemeClr val="bg1"/>
              </a:solidFill>
            </a:endParaRPr>
          </a:p>
        </p:txBody>
      </p:sp>
    </p:spTree>
    <p:extLst>
      <p:ext uri="{BB962C8B-B14F-4D97-AF65-F5344CB8AC3E}">
        <p14:creationId xmlns:p14="http://schemas.microsoft.com/office/powerpoint/2010/main" val="690572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1684"/>
            <a:ext cx="8328581" cy="702447"/>
          </a:xfrm>
        </p:spPr>
        <p:txBody>
          <a:bodyPr>
            <a:normAutofit fontScale="90000"/>
          </a:bodyPr>
          <a:lstStyle/>
          <a:p>
            <a:r>
              <a:rPr lang="en-US" sz="2400" b="1" dirty="0"/>
              <a:t>High-pressure water sluicing the hillside behind </a:t>
            </a:r>
            <a:br>
              <a:rPr lang="en-US" sz="2400" b="1" dirty="0"/>
            </a:br>
            <a:r>
              <a:rPr lang="en-US" sz="2400" b="1" dirty="0"/>
              <a:t>the Powerhouse, 11-21-1911</a:t>
            </a:r>
            <a:endParaRPr lang="en-US" sz="2400" dirty="0"/>
          </a:p>
        </p:txBody>
      </p:sp>
      <p:sp>
        <p:nvSpPr>
          <p:cNvPr id="4" name="Slide Number Placeholder 3"/>
          <p:cNvSpPr>
            <a:spLocks noGrp="1"/>
          </p:cNvSpPr>
          <p:nvPr>
            <p:ph type="sldNum" sz="quarter" idx="12"/>
          </p:nvPr>
        </p:nvSpPr>
        <p:spPr>
          <a:xfrm>
            <a:off x="6999720" y="6492875"/>
            <a:ext cx="2133600" cy="365125"/>
          </a:xfrm>
        </p:spPr>
        <p:txBody>
          <a:bodyPr/>
          <a:lstStyle/>
          <a:p>
            <a:fld id="{038697F1-0DB7-445F-9D07-95C66D6E41EE}" type="slidenum">
              <a:rPr lang="en-US" smtClean="0">
                <a:solidFill>
                  <a:prstClr val="black">
                    <a:tint val="75000"/>
                  </a:prstClr>
                </a:solidFill>
              </a:rPr>
              <a:pPr/>
              <a:t>10</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44B1FAAA-EAC7-4BEB-A1BE-DE08D801F76A}"/>
              </a:ext>
            </a:extLst>
          </p:cNvPr>
          <p:cNvPicPr>
            <a:picLocks noChangeAspect="1"/>
          </p:cNvPicPr>
          <p:nvPr/>
        </p:nvPicPr>
        <p:blipFill>
          <a:blip r:embed="rId2"/>
          <a:stretch>
            <a:fillRect/>
          </a:stretch>
        </p:blipFill>
        <p:spPr>
          <a:xfrm>
            <a:off x="479981" y="1014002"/>
            <a:ext cx="8050911" cy="5641923"/>
          </a:xfrm>
          <a:prstGeom prst="rect">
            <a:avLst/>
          </a:prstGeom>
        </p:spPr>
      </p:pic>
    </p:spTree>
    <p:extLst>
      <p:ext uri="{BB962C8B-B14F-4D97-AF65-F5344CB8AC3E}">
        <p14:creationId xmlns:p14="http://schemas.microsoft.com/office/powerpoint/2010/main" val="396586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90" y="302350"/>
            <a:ext cx="8839200" cy="702447"/>
          </a:xfrm>
        </p:spPr>
        <p:txBody>
          <a:bodyPr>
            <a:normAutofit fontScale="90000"/>
          </a:bodyPr>
          <a:lstStyle/>
          <a:p>
            <a:r>
              <a:rPr lang="en-US" sz="2400" b="1" dirty="0"/>
              <a:t>View looking west showing hydraulic excavation of hill above Powerhouse</a:t>
            </a:r>
            <a:endParaRPr lang="en-US" sz="2400" dirty="0"/>
          </a:p>
        </p:txBody>
      </p:sp>
      <p:sp>
        <p:nvSpPr>
          <p:cNvPr id="4" name="Slide Number Placeholder 3"/>
          <p:cNvSpPr>
            <a:spLocks noGrp="1"/>
          </p:cNvSpPr>
          <p:nvPr>
            <p:ph type="sldNum" sz="quarter" idx="12"/>
          </p:nvPr>
        </p:nvSpPr>
        <p:spPr>
          <a:xfrm>
            <a:off x="6915773" y="6477000"/>
            <a:ext cx="2133600" cy="365125"/>
          </a:xfrm>
        </p:spPr>
        <p:txBody>
          <a:bodyPr/>
          <a:lstStyle/>
          <a:p>
            <a:fld id="{038697F1-0DB7-445F-9D07-95C66D6E41EE}" type="slidenum">
              <a:rPr lang="en-US" smtClean="0">
                <a:solidFill>
                  <a:prstClr val="black">
                    <a:tint val="75000"/>
                  </a:prstClr>
                </a:solidFill>
              </a:rPr>
              <a:pPr/>
              <a:t>11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0F58FFD9-F05D-407E-86E0-6F9D9B507B84}"/>
              </a:ext>
            </a:extLst>
          </p:cNvPr>
          <p:cNvPicPr>
            <a:picLocks noChangeAspect="1"/>
          </p:cNvPicPr>
          <p:nvPr/>
        </p:nvPicPr>
        <p:blipFill>
          <a:blip r:embed="rId2"/>
          <a:stretch>
            <a:fillRect/>
          </a:stretch>
        </p:blipFill>
        <p:spPr>
          <a:xfrm>
            <a:off x="228600" y="1088850"/>
            <a:ext cx="8728621" cy="5422216"/>
          </a:xfrm>
          <a:prstGeom prst="rect">
            <a:avLst/>
          </a:prstGeom>
        </p:spPr>
      </p:pic>
    </p:spTree>
    <p:extLst>
      <p:ext uri="{BB962C8B-B14F-4D97-AF65-F5344CB8AC3E}">
        <p14:creationId xmlns:p14="http://schemas.microsoft.com/office/powerpoint/2010/main" val="731866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90" y="302350"/>
            <a:ext cx="8839200" cy="702447"/>
          </a:xfrm>
        </p:spPr>
        <p:txBody>
          <a:bodyPr>
            <a:normAutofit/>
          </a:bodyPr>
          <a:lstStyle/>
          <a:p>
            <a:r>
              <a:rPr lang="en-US" sz="2400" b="1" dirty="0"/>
              <a:t>View looking north showing excavation of hill above Powerhouse</a:t>
            </a:r>
            <a:endParaRPr lang="en-US" sz="2400" dirty="0"/>
          </a:p>
        </p:txBody>
      </p:sp>
      <p:sp>
        <p:nvSpPr>
          <p:cNvPr id="4" name="Slide Number Placeholder 3"/>
          <p:cNvSpPr>
            <a:spLocks noGrp="1"/>
          </p:cNvSpPr>
          <p:nvPr>
            <p:ph type="sldNum" sz="quarter" idx="12"/>
          </p:nvPr>
        </p:nvSpPr>
        <p:spPr>
          <a:xfrm>
            <a:off x="7001251" y="6492875"/>
            <a:ext cx="2133600" cy="365125"/>
          </a:xfrm>
        </p:spPr>
        <p:txBody>
          <a:bodyPr/>
          <a:lstStyle/>
          <a:p>
            <a:fld id="{038697F1-0DB7-445F-9D07-95C66D6E41EE}" type="slidenum">
              <a:rPr lang="en-US" smtClean="0">
                <a:solidFill>
                  <a:prstClr val="black">
                    <a:tint val="75000"/>
                  </a:prstClr>
                </a:solidFill>
              </a:rPr>
              <a:pPr/>
              <a:t>12</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00DBDFE1-99DD-46A5-BE28-0B9BC8671610}"/>
              </a:ext>
            </a:extLst>
          </p:cNvPr>
          <p:cNvPicPr>
            <a:picLocks noChangeAspect="1"/>
          </p:cNvPicPr>
          <p:nvPr/>
        </p:nvPicPr>
        <p:blipFill>
          <a:blip r:embed="rId2"/>
          <a:stretch>
            <a:fillRect/>
          </a:stretch>
        </p:blipFill>
        <p:spPr>
          <a:xfrm>
            <a:off x="479981" y="1004797"/>
            <a:ext cx="8229600" cy="5565058"/>
          </a:xfrm>
          <a:prstGeom prst="rect">
            <a:avLst/>
          </a:prstGeom>
        </p:spPr>
      </p:pic>
    </p:spTree>
    <p:extLst>
      <p:ext uri="{BB962C8B-B14F-4D97-AF65-F5344CB8AC3E}">
        <p14:creationId xmlns:p14="http://schemas.microsoft.com/office/powerpoint/2010/main" val="153455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59" y="1600200"/>
            <a:ext cx="2971800" cy="1143000"/>
          </a:xfrm>
        </p:spPr>
        <p:txBody>
          <a:bodyPr>
            <a:normAutofit/>
          </a:bodyPr>
          <a:lstStyle/>
          <a:p>
            <a:r>
              <a:rPr lang="en-US" sz="2800" b="1" dirty="0"/>
              <a:t>Powerhouse turbine #1, 1911</a:t>
            </a:r>
            <a:endParaRPr lang="en-US" sz="28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13</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8" name="Picture 7">
            <a:extLst>
              <a:ext uri="{FF2B5EF4-FFF2-40B4-BE49-F238E27FC236}">
                <a16:creationId xmlns:a16="http://schemas.microsoft.com/office/drawing/2014/main" id="{022B7A5E-FC76-453F-ABED-84F063583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2060" y="278802"/>
            <a:ext cx="4940968" cy="6258559"/>
          </a:xfrm>
          <a:prstGeom prst="rect">
            <a:avLst/>
          </a:prstGeom>
        </p:spPr>
      </p:pic>
    </p:spTree>
    <p:extLst>
      <p:ext uri="{BB962C8B-B14F-4D97-AF65-F5344CB8AC3E}">
        <p14:creationId xmlns:p14="http://schemas.microsoft.com/office/powerpoint/2010/main" val="3373936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42464"/>
            <a:ext cx="4495800" cy="798380"/>
          </a:xfrm>
        </p:spPr>
        <p:txBody>
          <a:bodyPr>
            <a:normAutofit/>
          </a:bodyPr>
          <a:lstStyle/>
          <a:p>
            <a:r>
              <a:rPr lang="en-US" sz="2400" b="1" dirty="0"/>
              <a:t>Powerhouse turbine #1, 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14</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D41E8713-4C89-43FE-9675-5B362A02C9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868438"/>
            <a:ext cx="7391400" cy="5835316"/>
          </a:xfrm>
          <a:prstGeom prst="rect">
            <a:avLst/>
          </a:prstGeom>
        </p:spPr>
      </p:pic>
    </p:spTree>
    <p:extLst>
      <p:ext uri="{BB962C8B-B14F-4D97-AF65-F5344CB8AC3E}">
        <p14:creationId xmlns:p14="http://schemas.microsoft.com/office/powerpoint/2010/main" val="323366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0018"/>
            <a:ext cx="8915400" cy="682767"/>
          </a:xfrm>
        </p:spPr>
        <p:txBody>
          <a:bodyPr>
            <a:normAutofit fontScale="90000"/>
          </a:bodyPr>
          <a:lstStyle/>
          <a:p>
            <a:r>
              <a:rPr lang="en-US" sz="2400" b="1" dirty="0"/>
              <a:t>Powerhouse turbine pressure relief valve detail; the man’s hand is on the 450 </a:t>
            </a:r>
            <a:r>
              <a:rPr lang="en-US" sz="2400" b="1" dirty="0" err="1"/>
              <a:t>cfs</a:t>
            </a:r>
            <a:r>
              <a:rPr lang="en-US" sz="2400" b="1" dirty="0"/>
              <a:t> pressure relief valve, behind him is the 16” bypass valve, 1911</a:t>
            </a:r>
            <a:endParaRPr lang="en-US" sz="2400" dirty="0"/>
          </a:p>
        </p:txBody>
      </p:sp>
      <p:sp>
        <p:nvSpPr>
          <p:cNvPr id="4" name="Slide Number Placeholder 3"/>
          <p:cNvSpPr>
            <a:spLocks noGrp="1"/>
          </p:cNvSpPr>
          <p:nvPr>
            <p:ph type="sldNum" sz="quarter" idx="12"/>
          </p:nvPr>
        </p:nvSpPr>
        <p:spPr>
          <a:xfrm>
            <a:off x="7010400" y="6539296"/>
            <a:ext cx="2133600" cy="365125"/>
          </a:xfrm>
        </p:spPr>
        <p:txBody>
          <a:bodyPr/>
          <a:lstStyle/>
          <a:p>
            <a:fld id="{038697F1-0DB7-445F-9D07-95C66D6E41EE}" type="slidenum">
              <a:rPr lang="en-US" smtClean="0">
                <a:solidFill>
                  <a:prstClr val="black">
                    <a:tint val="75000"/>
                  </a:prstClr>
                </a:solidFill>
              </a:rPr>
              <a:pPr/>
              <a:t>15</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C84C6520-5256-4ACA-947C-1B8FE54C6791}"/>
              </a:ext>
            </a:extLst>
          </p:cNvPr>
          <p:cNvPicPr>
            <a:picLocks noChangeAspect="1"/>
          </p:cNvPicPr>
          <p:nvPr/>
        </p:nvPicPr>
        <p:blipFill>
          <a:blip r:embed="rId2"/>
          <a:stretch>
            <a:fillRect/>
          </a:stretch>
        </p:blipFill>
        <p:spPr>
          <a:xfrm>
            <a:off x="914215" y="783176"/>
            <a:ext cx="7544170" cy="5961241"/>
          </a:xfrm>
          <a:prstGeom prst="rect">
            <a:avLst/>
          </a:prstGeom>
        </p:spPr>
      </p:pic>
    </p:spTree>
    <p:extLst>
      <p:ext uri="{BB962C8B-B14F-4D97-AF65-F5344CB8AC3E}">
        <p14:creationId xmlns:p14="http://schemas.microsoft.com/office/powerpoint/2010/main" val="62506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76" y="90018"/>
            <a:ext cx="8671613" cy="682767"/>
          </a:xfrm>
        </p:spPr>
        <p:txBody>
          <a:bodyPr>
            <a:normAutofit fontScale="90000"/>
          </a:bodyPr>
          <a:lstStyle/>
          <a:p>
            <a:r>
              <a:rPr lang="en-US" sz="2400" b="1" dirty="0"/>
              <a:t>Powerhouse, 1925. The higher building to the north is the 1923 addition. </a:t>
            </a:r>
            <a:endParaRPr lang="en-US" sz="2400" dirty="0"/>
          </a:p>
        </p:txBody>
      </p:sp>
      <p:sp>
        <p:nvSpPr>
          <p:cNvPr id="4" name="Slide Number Placeholder 3"/>
          <p:cNvSpPr>
            <a:spLocks noGrp="1"/>
          </p:cNvSpPr>
          <p:nvPr>
            <p:ph type="sldNum" sz="quarter" idx="12"/>
          </p:nvPr>
        </p:nvSpPr>
        <p:spPr>
          <a:xfrm>
            <a:off x="6980289" y="6549670"/>
            <a:ext cx="2133600" cy="365125"/>
          </a:xfrm>
        </p:spPr>
        <p:txBody>
          <a:bodyPr/>
          <a:lstStyle/>
          <a:p>
            <a:fld id="{038697F1-0DB7-445F-9D07-95C66D6E41EE}" type="slidenum">
              <a:rPr lang="en-US" smtClean="0">
                <a:solidFill>
                  <a:prstClr val="black">
                    <a:tint val="75000"/>
                  </a:prstClr>
                </a:solidFill>
              </a:rPr>
              <a:pPr/>
              <a:t>16</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8" name="Picture 7">
            <a:extLst>
              <a:ext uri="{FF2B5EF4-FFF2-40B4-BE49-F238E27FC236}">
                <a16:creationId xmlns:a16="http://schemas.microsoft.com/office/drawing/2014/main" id="{7A5A01E0-D23C-4B7C-92F8-83DECF4A9800}"/>
              </a:ext>
            </a:extLst>
          </p:cNvPr>
          <p:cNvPicPr>
            <a:picLocks noChangeAspect="1"/>
          </p:cNvPicPr>
          <p:nvPr/>
        </p:nvPicPr>
        <p:blipFill>
          <a:blip r:embed="rId2"/>
          <a:stretch>
            <a:fillRect/>
          </a:stretch>
        </p:blipFill>
        <p:spPr>
          <a:xfrm>
            <a:off x="487838" y="678784"/>
            <a:ext cx="8176181" cy="6053448"/>
          </a:xfrm>
          <a:prstGeom prst="rect">
            <a:avLst/>
          </a:prstGeom>
        </p:spPr>
      </p:pic>
    </p:spTree>
    <p:extLst>
      <p:ext uri="{BB962C8B-B14F-4D97-AF65-F5344CB8AC3E}">
        <p14:creationId xmlns:p14="http://schemas.microsoft.com/office/powerpoint/2010/main" val="25189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23729"/>
            <a:ext cx="2133600" cy="365125"/>
          </a:xfrm>
        </p:spPr>
        <p:txBody>
          <a:bodyPr/>
          <a:lstStyle/>
          <a:p>
            <a:fld id="{038697F1-0DB7-445F-9D07-95C66D6E41EE}" type="slidenum">
              <a:rPr lang="en-US" smtClean="0">
                <a:solidFill>
                  <a:prstClr val="black">
                    <a:tint val="75000"/>
                  </a:prstClr>
                </a:solidFill>
              </a:rPr>
              <a:pPr/>
              <a:t>17</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D88B6A4E-01F3-47FF-9A11-0A0DEA5ADC5F}"/>
              </a:ext>
            </a:extLst>
          </p:cNvPr>
          <p:cNvPicPr>
            <a:picLocks noChangeAspect="1"/>
          </p:cNvPicPr>
          <p:nvPr/>
        </p:nvPicPr>
        <p:blipFill>
          <a:blip r:embed="rId2"/>
          <a:stretch>
            <a:fillRect/>
          </a:stretch>
        </p:blipFill>
        <p:spPr>
          <a:xfrm>
            <a:off x="228601" y="261366"/>
            <a:ext cx="8659160" cy="6262363"/>
          </a:xfrm>
          <a:prstGeom prst="rect">
            <a:avLst/>
          </a:prstGeom>
        </p:spPr>
      </p:pic>
    </p:spTree>
    <p:extLst>
      <p:ext uri="{BB962C8B-B14F-4D97-AF65-F5344CB8AC3E}">
        <p14:creationId xmlns:p14="http://schemas.microsoft.com/office/powerpoint/2010/main" val="131168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8319DB2-F02A-45F9-99EE-7DF6BCFA80E4}"/>
              </a:ext>
            </a:extLst>
          </p:cNvPr>
          <p:cNvSpPr>
            <a:spLocks noGrp="1"/>
          </p:cNvSpPr>
          <p:nvPr>
            <p:ph type="title"/>
          </p:nvPr>
        </p:nvSpPr>
        <p:spPr>
          <a:xfrm>
            <a:off x="520058" y="364026"/>
            <a:ext cx="8218210" cy="798380"/>
          </a:xfrm>
        </p:spPr>
        <p:txBody>
          <a:bodyPr>
            <a:normAutofit fontScale="90000"/>
          </a:bodyPr>
          <a:lstStyle/>
          <a:p>
            <a:r>
              <a:rPr lang="en-US" sz="2400" b="1" dirty="0"/>
              <a:t>Sections of turbine casing and bearing on railroad flatcar, circa 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18</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2" name="Picture 1">
            <a:extLst>
              <a:ext uri="{FF2B5EF4-FFF2-40B4-BE49-F238E27FC236}">
                <a16:creationId xmlns:a16="http://schemas.microsoft.com/office/drawing/2014/main" id="{7019AAC5-C56C-4CE8-AE43-D4412B294534}"/>
              </a:ext>
            </a:extLst>
          </p:cNvPr>
          <p:cNvPicPr>
            <a:picLocks noChangeAspect="1"/>
          </p:cNvPicPr>
          <p:nvPr/>
        </p:nvPicPr>
        <p:blipFill>
          <a:blip r:embed="rId2"/>
          <a:stretch>
            <a:fillRect/>
          </a:stretch>
        </p:blipFill>
        <p:spPr>
          <a:xfrm>
            <a:off x="239990" y="1126547"/>
            <a:ext cx="8664019" cy="5229803"/>
          </a:xfrm>
          <a:prstGeom prst="rect">
            <a:avLst/>
          </a:prstGeom>
        </p:spPr>
      </p:pic>
    </p:spTree>
    <p:extLst>
      <p:ext uri="{BB962C8B-B14F-4D97-AF65-F5344CB8AC3E}">
        <p14:creationId xmlns:p14="http://schemas.microsoft.com/office/powerpoint/2010/main" val="1051069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419" y="1447800"/>
            <a:ext cx="3253277" cy="1656082"/>
          </a:xfrm>
        </p:spPr>
        <p:txBody>
          <a:bodyPr>
            <a:normAutofit/>
          </a:bodyPr>
          <a:lstStyle/>
          <a:p>
            <a:r>
              <a:rPr lang="en-US" sz="2400" b="1" dirty="0"/>
              <a:t>Sikorsky helicopter transporting </a:t>
            </a:r>
            <a:br>
              <a:rPr lang="en-US" sz="2400" b="1" dirty="0"/>
            </a:br>
            <a:r>
              <a:rPr lang="en-US" sz="2400" b="1" dirty="0"/>
              <a:t>power pole</a:t>
            </a:r>
            <a:endParaRPr lang="en-US" sz="2400" dirty="0"/>
          </a:p>
        </p:txBody>
      </p:sp>
      <p:sp>
        <p:nvSpPr>
          <p:cNvPr id="4" name="Slide Number Placeholder 3"/>
          <p:cNvSpPr>
            <a:spLocks noGrp="1"/>
          </p:cNvSpPr>
          <p:nvPr>
            <p:ph type="sldNum" sz="quarter" idx="12"/>
          </p:nvPr>
        </p:nvSpPr>
        <p:spPr>
          <a:xfrm>
            <a:off x="6980816" y="6525148"/>
            <a:ext cx="2133600" cy="365125"/>
          </a:xfrm>
        </p:spPr>
        <p:txBody>
          <a:bodyPr/>
          <a:lstStyle/>
          <a:p>
            <a:fld id="{038697F1-0DB7-445F-9D07-95C66D6E41EE}" type="slidenum">
              <a:rPr lang="en-US" smtClean="0">
                <a:solidFill>
                  <a:prstClr val="black">
                    <a:tint val="75000"/>
                  </a:prstClr>
                </a:solidFill>
              </a:rPr>
              <a:pPr/>
              <a:t>19</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8963E933-94E4-44D6-8D35-15B329B8F2A6}"/>
              </a:ext>
            </a:extLst>
          </p:cNvPr>
          <p:cNvPicPr>
            <a:picLocks noChangeAspect="1"/>
          </p:cNvPicPr>
          <p:nvPr/>
        </p:nvPicPr>
        <p:blipFill>
          <a:blip r:embed="rId2"/>
          <a:stretch>
            <a:fillRect/>
          </a:stretch>
        </p:blipFill>
        <p:spPr>
          <a:xfrm>
            <a:off x="3962400" y="228600"/>
            <a:ext cx="4540643" cy="6455371"/>
          </a:xfrm>
          <a:prstGeom prst="rect">
            <a:avLst/>
          </a:prstGeom>
        </p:spPr>
      </p:pic>
    </p:spTree>
    <p:extLst>
      <p:ext uri="{BB962C8B-B14F-4D97-AF65-F5344CB8AC3E}">
        <p14:creationId xmlns:p14="http://schemas.microsoft.com/office/powerpoint/2010/main" val="294369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506459"/>
            <a:ext cx="2133600" cy="365125"/>
          </a:xfrm>
        </p:spPr>
        <p:txBody>
          <a:bodyPr/>
          <a:lstStyle/>
          <a:p>
            <a:fld id="{038697F1-0DB7-445F-9D07-95C66D6E41EE}" type="slidenum">
              <a:rPr lang="en-US" smtClean="0">
                <a:solidFill>
                  <a:prstClr val="black">
                    <a:tint val="75000"/>
                  </a:prstClr>
                </a:solidFill>
              </a:rPr>
              <a:pPr/>
              <a:t>2</a:t>
            </a:fld>
            <a:endParaRPr lang="en-US" dirty="0">
              <a:solidFill>
                <a:prstClr val="black">
                  <a:tint val="75000"/>
                </a:prstClr>
              </a:solidFill>
            </a:endParaRPr>
          </a:p>
        </p:txBody>
      </p:sp>
      <p:pic>
        <p:nvPicPr>
          <p:cNvPr id="7" name="Picture 2">
            <a:extLst>
              <a:ext uri="{FF2B5EF4-FFF2-40B4-BE49-F238E27FC236}">
                <a16:creationId xmlns:a16="http://schemas.microsoft.com/office/drawing/2014/main" id="{2762E9EA-CF7F-451B-8EBD-F288B4E499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5962"/>
            <a:ext cx="9144000" cy="621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18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57" y="161403"/>
            <a:ext cx="8648871" cy="713310"/>
          </a:xfrm>
        </p:spPr>
        <p:txBody>
          <a:bodyPr>
            <a:noAutofit/>
          </a:bodyPr>
          <a:lstStyle/>
          <a:p>
            <a:r>
              <a:rPr lang="en-US" sz="2000" b="1" dirty="0"/>
              <a:t>View from back of Powerhouse and tailrace, Railroad Bridge and 148</a:t>
            </a:r>
            <a:r>
              <a:rPr lang="en-US" sz="2000" b="1" baseline="30000" dirty="0"/>
              <a:t>th</a:t>
            </a:r>
            <a:r>
              <a:rPr lang="en-US" sz="2000" b="1" dirty="0"/>
              <a:t> Street bridge. Row of concrete buildings in foreground supported towers for power up the hillside; towers are now gone, but buildings are still there. </a:t>
            </a:r>
            <a:endParaRPr lang="en-US" sz="2000" dirty="0"/>
          </a:p>
        </p:txBody>
      </p:sp>
      <p:sp>
        <p:nvSpPr>
          <p:cNvPr id="4" name="Slide Number Placeholder 3"/>
          <p:cNvSpPr>
            <a:spLocks noGrp="1"/>
          </p:cNvSpPr>
          <p:nvPr>
            <p:ph type="sldNum" sz="quarter" idx="12"/>
          </p:nvPr>
        </p:nvSpPr>
        <p:spPr>
          <a:xfrm>
            <a:off x="6959301" y="6495938"/>
            <a:ext cx="2133600" cy="365125"/>
          </a:xfrm>
        </p:spPr>
        <p:txBody>
          <a:bodyPr/>
          <a:lstStyle/>
          <a:p>
            <a:fld id="{038697F1-0DB7-445F-9D07-95C66D6E41EE}" type="slidenum">
              <a:rPr lang="en-US" smtClean="0">
                <a:solidFill>
                  <a:prstClr val="black">
                    <a:tint val="75000"/>
                  </a:prstClr>
                </a:solidFill>
              </a:rPr>
              <a:pPr/>
              <a:t>20</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A4B97EFB-EE30-4E7E-B395-1433C0866A84}"/>
              </a:ext>
            </a:extLst>
          </p:cNvPr>
          <p:cNvPicPr>
            <a:picLocks noChangeAspect="1"/>
          </p:cNvPicPr>
          <p:nvPr/>
        </p:nvPicPr>
        <p:blipFill>
          <a:blip r:embed="rId2"/>
          <a:stretch>
            <a:fillRect/>
          </a:stretch>
        </p:blipFill>
        <p:spPr>
          <a:xfrm>
            <a:off x="310271" y="1018110"/>
            <a:ext cx="8523457" cy="5767928"/>
          </a:xfrm>
          <a:prstGeom prst="rect">
            <a:avLst/>
          </a:prstGeom>
        </p:spPr>
      </p:pic>
    </p:spTree>
    <p:extLst>
      <p:ext uri="{BB962C8B-B14F-4D97-AF65-F5344CB8AC3E}">
        <p14:creationId xmlns:p14="http://schemas.microsoft.com/office/powerpoint/2010/main" val="176440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35" y="325873"/>
            <a:ext cx="8435419" cy="671982"/>
          </a:xfrm>
        </p:spPr>
        <p:txBody>
          <a:bodyPr>
            <a:normAutofit fontScale="90000"/>
          </a:bodyPr>
          <a:lstStyle/>
          <a:p>
            <a:r>
              <a:rPr lang="en-US" sz="2400" b="1" dirty="0"/>
              <a:t>Construction of railroad bridge across Tailrace channel using a </a:t>
            </a:r>
            <a:br>
              <a:rPr lang="en-US" sz="2400" b="1" dirty="0"/>
            </a:br>
            <a:r>
              <a:rPr lang="en-US" sz="2400" b="1" dirty="0"/>
              <a:t>steam powered crane. </a:t>
            </a:r>
            <a:endParaRPr lang="en-US" sz="2400" dirty="0"/>
          </a:p>
        </p:txBody>
      </p:sp>
      <p:sp>
        <p:nvSpPr>
          <p:cNvPr id="4" name="Slide Number Placeholder 3"/>
          <p:cNvSpPr>
            <a:spLocks noGrp="1"/>
          </p:cNvSpPr>
          <p:nvPr>
            <p:ph type="sldNum" sz="quarter" idx="12"/>
          </p:nvPr>
        </p:nvSpPr>
        <p:spPr>
          <a:xfrm>
            <a:off x="7010400" y="6468825"/>
            <a:ext cx="2133600" cy="365125"/>
          </a:xfrm>
        </p:spPr>
        <p:txBody>
          <a:bodyPr/>
          <a:lstStyle/>
          <a:p>
            <a:fld id="{038697F1-0DB7-445F-9D07-95C66D6E41EE}" type="slidenum">
              <a:rPr lang="en-US" smtClean="0">
                <a:solidFill>
                  <a:prstClr val="black">
                    <a:tint val="75000"/>
                  </a:prstClr>
                </a:solidFill>
              </a:rPr>
              <a:pPr/>
              <a:t>21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2A133FA4-1B29-4196-AB50-9487C2C27E02}"/>
              </a:ext>
            </a:extLst>
          </p:cNvPr>
          <p:cNvPicPr>
            <a:picLocks noChangeAspect="1"/>
          </p:cNvPicPr>
          <p:nvPr/>
        </p:nvPicPr>
        <p:blipFill>
          <a:blip r:embed="rId2"/>
          <a:stretch>
            <a:fillRect/>
          </a:stretch>
        </p:blipFill>
        <p:spPr>
          <a:xfrm>
            <a:off x="204355" y="1066800"/>
            <a:ext cx="8686799" cy="5343524"/>
          </a:xfrm>
          <a:prstGeom prst="rect">
            <a:avLst/>
          </a:prstGeom>
        </p:spPr>
      </p:pic>
    </p:spTree>
    <p:extLst>
      <p:ext uri="{BB962C8B-B14F-4D97-AF65-F5344CB8AC3E}">
        <p14:creationId xmlns:p14="http://schemas.microsoft.com/office/powerpoint/2010/main" val="2707703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80" y="90018"/>
            <a:ext cx="8435419" cy="671982"/>
          </a:xfrm>
        </p:spPr>
        <p:txBody>
          <a:bodyPr>
            <a:normAutofit fontScale="90000"/>
          </a:bodyPr>
          <a:lstStyle/>
          <a:p>
            <a:r>
              <a:rPr lang="en-US" sz="2400" b="1" dirty="0"/>
              <a:t>Concrete abutment to protect the railroad bridge from the water flow. </a:t>
            </a:r>
            <a:endParaRPr lang="en-US" sz="2400" dirty="0"/>
          </a:p>
        </p:txBody>
      </p:sp>
      <p:sp>
        <p:nvSpPr>
          <p:cNvPr id="4" name="Slide Number Placeholder 3"/>
          <p:cNvSpPr>
            <a:spLocks noGrp="1"/>
          </p:cNvSpPr>
          <p:nvPr>
            <p:ph type="sldNum" sz="quarter" idx="12"/>
          </p:nvPr>
        </p:nvSpPr>
        <p:spPr>
          <a:xfrm>
            <a:off x="7013089" y="6458067"/>
            <a:ext cx="2133600" cy="365125"/>
          </a:xfrm>
        </p:spPr>
        <p:txBody>
          <a:bodyPr/>
          <a:lstStyle/>
          <a:p>
            <a:fld id="{038697F1-0DB7-445F-9D07-95C66D6E41EE}" type="slidenum">
              <a:rPr lang="en-US" smtClean="0">
                <a:solidFill>
                  <a:prstClr val="black">
                    <a:tint val="75000"/>
                  </a:prstClr>
                </a:solidFill>
              </a:rPr>
              <a:pPr/>
              <a:t>22</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CCC46361-5392-493C-9CE1-B4617573CB29}"/>
              </a:ext>
            </a:extLst>
          </p:cNvPr>
          <p:cNvPicPr>
            <a:picLocks noChangeAspect="1"/>
          </p:cNvPicPr>
          <p:nvPr/>
        </p:nvPicPr>
        <p:blipFill>
          <a:blip r:embed="rId2"/>
          <a:stretch>
            <a:fillRect/>
          </a:stretch>
        </p:blipFill>
        <p:spPr>
          <a:xfrm>
            <a:off x="35486" y="874713"/>
            <a:ext cx="8879913" cy="5352178"/>
          </a:xfrm>
          <a:prstGeom prst="rect">
            <a:avLst/>
          </a:prstGeom>
        </p:spPr>
      </p:pic>
    </p:spTree>
    <p:extLst>
      <p:ext uri="{BB962C8B-B14F-4D97-AF65-F5344CB8AC3E}">
        <p14:creationId xmlns:p14="http://schemas.microsoft.com/office/powerpoint/2010/main" val="247971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81" y="136525"/>
            <a:ext cx="8435419" cy="671982"/>
          </a:xfrm>
        </p:spPr>
        <p:txBody>
          <a:bodyPr>
            <a:normAutofit fontScale="90000"/>
          </a:bodyPr>
          <a:lstStyle/>
          <a:p>
            <a:r>
              <a:rPr lang="en-US" sz="2400" b="1" dirty="0"/>
              <a:t>On Cottage Road, where 4-1 and 4-2 standpipes buildings were later built. Finished Tailrace channel filled with water in background. </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23</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B3A74E35-672C-4CDB-8AD8-C2B6348163F1}"/>
              </a:ext>
            </a:extLst>
          </p:cNvPr>
          <p:cNvPicPr>
            <a:picLocks noChangeAspect="1"/>
          </p:cNvPicPr>
          <p:nvPr/>
        </p:nvPicPr>
        <p:blipFill>
          <a:blip r:embed="rId2"/>
          <a:stretch>
            <a:fillRect/>
          </a:stretch>
        </p:blipFill>
        <p:spPr>
          <a:xfrm>
            <a:off x="76200" y="902705"/>
            <a:ext cx="9067800" cy="5421895"/>
          </a:xfrm>
          <a:prstGeom prst="rect">
            <a:avLst/>
          </a:prstGeom>
        </p:spPr>
      </p:pic>
    </p:spTree>
    <p:extLst>
      <p:ext uri="{BB962C8B-B14F-4D97-AF65-F5344CB8AC3E}">
        <p14:creationId xmlns:p14="http://schemas.microsoft.com/office/powerpoint/2010/main" val="270078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80" y="90018"/>
            <a:ext cx="8435419" cy="671982"/>
          </a:xfrm>
        </p:spPr>
        <p:txBody>
          <a:bodyPr>
            <a:normAutofit/>
          </a:bodyPr>
          <a:lstStyle/>
          <a:p>
            <a:r>
              <a:rPr lang="en-US" sz="2400" b="1" dirty="0"/>
              <a:t>West portals of Penstocks 1 and 2, 8-31-1911</a:t>
            </a:r>
            <a:endParaRPr lang="en-US" sz="2400" dirty="0"/>
          </a:p>
        </p:txBody>
      </p:sp>
      <p:sp>
        <p:nvSpPr>
          <p:cNvPr id="4" name="Slide Number Placeholder 3"/>
          <p:cNvSpPr>
            <a:spLocks noGrp="1"/>
          </p:cNvSpPr>
          <p:nvPr>
            <p:ph type="sldNum" sz="quarter" idx="12"/>
          </p:nvPr>
        </p:nvSpPr>
        <p:spPr>
          <a:xfrm>
            <a:off x="7010400" y="6531142"/>
            <a:ext cx="2133600" cy="365125"/>
          </a:xfrm>
        </p:spPr>
        <p:txBody>
          <a:bodyPr/>
          <a:lstStyle/>
          <a:p>
            <a:fld id="{038697F1-0DB7-445F-9D07-95C66D6E41EE}" type="slidenum">
              <a:rPr lang="en-US" smtClean="0">
                <a:solidFill>
                  <a:prstClr val="black">
                    <a:tint val="75000"/>
                  </a:prstClr>
                </a:solidFill>
              </a:rPr>
              <a:pPr/>
              <a:t>24</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8" name="Picture 7">
            <a:extLst>
              <a:ext uri="{FF2B5EF4-FFF2-40B4-BE49-F238E27FC236}">
                <a16:creationId xmlns:a16="http://schemas.microsoft.com/office/drawing/2014/main" id="{D0FB9C34-7EC5-4A48-845E-C1CC9A1092EF}"/>
              </a:ext>
            </a:extLst>
          </p:cNvPr>
          <p:cNvPicPr>
            <a:picLocks noChangeAspect="1"/>
          </p:cNvPicPr>
          <p:nvPr/>
        </p:nvPicPr>
        <p:blipFill>
          <a:blip r:embed="rId2"/>
          <a:stretch>
            <a:fillRect/>
          </a:stretch>
        </p:blipFill>
        <p:spPr>
          <a:xfrm>
            <a:off x="752211" y="874713"/>
            <a:ext cx="7685139" cy="5731173"/>
          </a:xfrm>
          <a:prstGeom prst="rect">
            <a:avLst/>
          </a:prstGeom>
        </p:spPr>
      </p:pic>
    </p:spTree>
    <p:extLst>
      <p:ext uri="{BB962C8B-B14F-4D97-AF65-F5344CB8AC3E}">
        <p14:creationId xmlns:p14="http://schemas.microsoft.com/office/powerpoint/2010/main" val="3616109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352" y="120260"/>
            <a:ext cx="6962440" cy="671982"/>
          </a:xfrm>
        </p:spPr>
        <p:txBody>
          <a:bodyPr>
            <a:normAutofit fontScale="90000"/>
          </a:bodyPr>
          <a:lstStyle/>
          <a:p>
            <a:r>
              <a:rPr lang="en-US" sz="2400" b="1" dirty="0"/>
              <a:t>Penstock tunnels, possibly going in to Forebay, 7-20-1911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25</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57375"/>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7C3BA0EC-52C2-4EBE-9CFF-3E70A3045FDC}"/>
              </a:ext>
            </a:extLst>
          </p:cNvPr>
          <p:cNvPicPr>
            <a:picLocks noChangeAspect="1"/>
          </p:cNvPicPr>
          <p:nvPr/>
        </p:nvPicPr>
        <p:blipFill>
          <a:blip r:embed="rId2"/>
          <a:stretch>
            <a:fillRect/>
          </a:stretch>
        </p:blipFill>
        <p:spPr>
          <a:xfrm>
            <a:off x="834208" y="723757"/>
            <a:ext cx="7623992" cy="5866737"/>
          </a:xfrm>
          <a:prstGeom prst="rect">
            <a:avLst/>
          </a:prstGeom>
        </p:spPr>
      </p:pic>
    </p:spTree>
    <p:extLst>
      <p:ext uri="{BB962C8B-B14F-4D97-AF65-F5344CB8AC3E}">
        <p14:creationId xmlns:p14="http://schemas.microsoft.com/office/powerpoint/2010/main" val="1105740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981" y="202731"/>
            <a:ext cx="8054419" cy="671982"/>
          </a:xfrm>
        </p:spPr>
        <p:txBody>
          <a:bodyPr>
            <a:normAutofit fontScale="90000"/>
          </a:bodyPr>
          <a:lstStyle/>
          <a:p>
            <a:r>
              <a:rPr lang="en-US" sz="2400" b="1" dirty="0"/>
              <a:t>Penstocks 1 and 2 coming out of Forebay (under construction on top of hill), 7-20-1911</a:t>
            </a:r>
            <a:endParaRPr lang="en-US" sz="2400" dirty="0"/>
          </a:p>
        </p:txBody>
      </p:sp>
      <p:sp>
        <p:nvSpPr>
          <p:cNvPr id="4" name="Slide Number Placeholder 3"/>
          <p:cNvSpPr>
            <a:spLocks noGrp="1"/>
          </p:cNvSpPr>
          <p:nvPr>
            <p:ph type="sldNum" sz="quarter" idx="12"/>
          </p:nvPr>
        </p:nvSpPr>
        <p:spPr>
          <a:xfrm>
            <a:off x="7010400" y="6465701"/>
            <a:ext cx="2133600" cy="365125"/>
          </a:xfrm>
        </p:spPr>
        <p:txBody>
          <a:bodyPr/>
          <a:lstStyle/>
          <a:p>
            <a:fld id="{038697F1-0DB7-445F-9D07-95C66D6E41EE}" type="slidenum">
              <a:rPr lang="en-US" smtClean="0">
                <a:solidFill>
                  <a:prstClr val="black">
                    <a:tint val="75000"/>
                  </a:prstClr>
                </a:solidFill>
              </a:rPr>
              <a:pPr/>
              <a:t>26</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6D2D6817-51B9-4408-8CA4-E1F40F332CB4}"/>
              </a:ext>
            </a:extLst>
          </p:cNvPr>
          <p:cNvPicPr>
            <a:picLocks noChangeAspect="1"/>
          </p:cNvPicPr>
          <p:nvPr/>
        </p:nvPicPr>
        <p:blipFill>
          <a:blip r:embed="rId2"/>
          <a:stretch>
            <a:fillRect/>
          </a:stretch>
        </p:blipFill>
        <p:spPr>
          <a:xfrm>
            <a:off x="331700" y="912019"/>
            <a:ext cx="8526162" cy="5257800"/>
          </a:xfrm>
          <a:prstGeom prst="rect">
            <a:avLst/>
          </a:prstGeom>
        </p:spPr>
      </p:pic>
    </p:spTree>
    <p:extLst>
      <p:ext uri="{BB962C8B-B14F-4D97-AF65-F5344CB8AC3E}">
        <p14:creationId xmlns:p14="http://schemas.microsoft.com/office/powerpoint/2010/main" val="776896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40960"/>
            <a:ext cx="6705600" cy="671982"/>
          </a:xfrm>
        </p:spPr>
        <p:txBody>
          <a:bodyPr>
            <a:normAutofit fontScale="90000"/>
          </a:bodyPr>
          <a:lstStyle/>
          <a:p>
            <a:r>
              <a:rPr lang="en-US" sz="2400" b="1" dirty="0"/>
              <a:t>Penstocks going into the Powerhouse or Forebay. 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27</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CD8DBD6E-3177-4DD3-A51D-844135CB212F}"/>
              </a:ext>
            </a:extLst>
          </p:cNvPr>
          <p:cNvPicPr>
            <a:picLocks noChangeAspect="1"/>
          </p:cNvPicPr>
          <p:nvPr/>
        </p:nvPicPr>
        <p:blipFill>
          <a:blip r:embed="rId2"/>
          <a:stretch>
            <a:fillRect/>
          </a:stretch>
        </p:blipFill>
        <p:spPr>
          <a:xfrm>
            <a:off x="464774" y="1135180"/>
            <a:ext cx="8221920" cy="5113219"/>
          </a:xfrm>
          <a:prstGeom prst="rect">
            <a:avLst/>
          </a:prstGeom>
        </p:spPr>
      </p:pic>
    </p:spTree>
    <p:extLst>
      <p:ext uri="{BB962C8B-B14F-4D97-AF65-F5344CB8AC3E}">
        <p14:creationId xmlns:p14="http://schemas.microsoft.com/office/powerpoint/2010/main" val="393944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98" y="337956"/>
            <a:ext cx="7825818" cy="530047"/>
          </a:xfrm>
        </p:spPr>
        <p:txBody>
          <a:bodyPr>
            <a:normAutofit/>
          </a:bodyPr>
          <a:lstStyle/>
          <a:p>
            <a:r>
              <a:rPr lang="en-US" sz="2400" b="1" dirty="0"/>
              <a:t>Unloading penstock section from railroad flatcar, 1911</a:t>
            </a:r>
            <a:endParaRPr lang="en-US" sz="2400" dirty="0"/>
          </a:p>
        </p:txBody>
      </p:sp>
      <p:sp>
        <p:nvSpPr>
          <p:cNvPr id="4" name="Slide Number Placeholder 3"/>
          <p:cNvSpPr>
            <a:spLocks noGrp="1"/>
          </p:cNvSpPr>
          <p:nvPr>
            <p:ph type="sldNum" sz="quarter" idx="12"/>
          </p:nvPr>
        </p:nvSpPr>
        <p:spPr>
          <a:xfrm>
            <a:off x="7002332" y="6546042"/>
            <a:ext cx="2133600" cy="365125"/>
          </a:xfrm>
        </p:spPr>
        <p:txBody>
          <a:bodyPr/>
          <a:lstStyle/>
          <a:p>
            <a:fld id="{038697F1-0DB7-445F-9D07-95C66D6E41EE}" type="slidenum">
              <a:rPr lang="en-US" smtClean="0">
                <a:solidFill>
                  <a:prstClr val="black">
                    <a:tint val="75000"/>
                  </a:prstClr>
                </a:solidFill>
              </a:rPr>
              <a:pPr/>
              <a:t>28</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187D2849-1EC0-4653-80D9-16B18A4DADFC}"/>
              </a:ext>
            </a:extLst>
          </p:cNvPr>
          <p:cNvPicPr>
            <a:picLocks noChangeAspect="1"/>
          </p:cNvPicPr>
          <p:nvPr/>
        </p:nvPicPr>
        <p:blipFill>
          <a:blip r:embed="rId3"/>
          <a:stretch>
            <a:fillRect/>
          </a:stretch>
        </p:blipFill>
        <p:spPr>
          <a:xfrm>
            <a:off x="228600" y="990600"/>
            <a:ext cx="8563768" cy="5213333"/>
          </a:xfrm>
          <a:prstGeom prst="rect">
            <a:avLst/>
          </a:prstGeom>
        </p:spPr>
      </p:pic>
    </p:spTree>
    <p:extLst>
      <p:ext uri="{BB962C8B-B14F-4D97-AF65-F5344CB8AC3E}">
        <p14:creationId xmlns:p14="http://schemas.microsoft.com/office/powerpoint/2010/main" val="3915277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697" y="90018"/>
            <a:ext cx="5867400" cy="671982"/>
          </a:xfrm>
        </p:spPr>
        <p:txBody>
          <a:bodyPr>
            <a:normAutofit fontScale="90000"/>
          </a:bodyPr>
          <a:lstStyle/>
          <a:p>
            <a:r>
              <a:rPr lang="en-US" sz="2400" b="1" dirty="0"/>
              <a:t>Penstocks 1 (left) and 2 (right). Railroad track and boom in middle to set pipe. 9-15-1911</a:t>
            </a:r>
            <a:endParaRPr lang="en-US" sz="2400" dirty="0"/>
          </a:p>
        </p:txBody>
      </p:sp>
      <p:sp>
        <p:nvSpPr>
          <p:cNvPr id="4" name="Slide Number Placeholder 3"/>
          <p:cNvSpPr>
            <a:spLocks noGrp="1"/>
          </p:cNvSpPr>
          <p:nvPr>
            <p:ph type="sldNum" sz="quarter" idx="12"/>
          </p:nvPr>
        </p:nvSpPr>
        <p:spPr>
          <a:xfrm>
            <a:off x="6980816" y="6544260"/>
            <a:ext cx="2133600" cy="365125"/>
          </a:xfrm>
        </p:spPr>
        <p:txBody>
          <a:bodyPr/>
          <a:lstStyle/>
          <a:p>
            <a:fld id="{038697F1-0DB7-445F-9D07-95C66D6E41EE}" type="slidenum">
              <a:rPr lang="en-US" smtClean="0">
                <a:solidFill>
                  <a:prstClr val="black">
                    <a:tint val="75000"/>
                  </a:prstClr>
                </a:solidFill>
              </a:rPr>
              <a:pPr/>
              <a:t>29</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CB7C28C1-F6D1-417E-A01C-E4B992DFB385}"/>
              </a:ext>
            </a:extLst>
          </p:cNvPr>
          <p:cNvPicPr>
            <a:picLocks noChangeAspect="1"/>
          </p:cNvPicPr>
          <p:nvPr/>
        </p:nvPicPr>
        <p:blipFill>
          <a:blip r:embed="rId2"/>
          <a:stretch>
            <a:fillRect/>
          </a:stretch>
        </p:blipFill>
        <p:spPr>
          <a:xfrm>
            <a:off x="867597" y="793173"/>
            <a:ext cx="7454368" cy="5870062"/>
          </a:xfrm>
          <a:prstGeom prst="rect">
            <a:avLst/>
          </a:prstGeom>
        </p:spPr>
      </p:pic>
    </p:spTree>
    <p:extLst>
      <p:ext uri="{BB962C8B-B14F-4D97-AF65-F5344CB8AC3E}">
        <p14:creationId xmlns:p14="http://schemas.microsoft.com/office/powerpoint/2010/main" val="243611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761"/>
            <a:ext cx="8839200" cy="671982"/>
          </a:xfrm>
        </p:spPr>
        <p:txBody>
          <a:bodyPr>
            <a:noAutofit/>
          </a:bodyPr>
          <a:lstStyle/>
          <a:p>
            <a:r>
              <a:rPr lang="en-US" sz="2000" b="1" dirty="0"/>
              <a:t>There were 17 camps located along the project area. Derringer Camp was Camp #1. Sluicing hillside for pipes and construction of Powerhouse, 7-20-1910</a:t>
            </a:r>
            <a:endParaRPr lang="en-US" sz="20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3</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09460270-B8DB-40CE-BF65-D889E2FEE0B7}"/>
              </a:ext>
            </a:extLst>
          </p:cNvPr>
          <p:cNvPicPr>
            <a:picLocks noChangeAspect="1"/>
          </p:cNvPicPr>
          <p:nvPr/>
        </p:nvPicPr>
        <p:blipFill>
          <a:blip r:embed="rId2"/>
          <a:stretch>
            <a:fillRect/>
          </a:stretch>
        </p:blipFill>
        <p:spPr>
          <a:xfrm>
            <a:off x="0" y="874713"/>
            <a:ext cx="9144000" cy="5709060"/>
          </a:xfrm>
          <a:prstGeom prst="rect">
            <a:avLst/>
          </a:prstGeom>
        </p:spPr>
      </p:pic>
    </p:spTree>
    <p:extLst>
      <p:ext uri="{BB962C8B-B14F-4D97-AF65-F5344CB8AC3E}">
        <p14:creationId xmlns:p14="http://schemas.microsoft.com/office/powerpoint/2010/main" val="557084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018"/>
            <a:ext cx="8001000" cy="671982"/>
          </a:xfrm>
        </p:spPr>
        <p:txBody>
          <a:bodyPr>
            <a:normAutofit fontScale="90000"/>
          </a:bodyPr>
          <a:lstStyle/>
          <a:p>
            <a:r>
              <a:rPr lang="en-US" sz="2400" b="1" dirty="0"/>
              <a:t>Stand pipes for 1 (left) and 2 (right) and gatehouse. Standpipe 3 not yet constructed. Building in background is Forebay.  2-19-1912</a:t>
            </a:r>
            <a:endParaRPr lang="en-US" sz="2400" dirty="0"/>
          </a:p>
        </p:txBody>
      </p:sp>
      <p:sp>
        <p:nvSpPr>
          <p:cNvPr id="4" name="Slide Number Placeholder 3"/>
          <p:cNvSpPr>
            <a:spLocks noGrp="1"/>
          </p:cNvSpPr>
          <p:nvPr>
            <p:ph type="sldNum" sz="quarter" idx="12"/>
          </p:nvPr>
        </p:nvSpPr>
        <p:spPr>
          <a:xfrm>
            <a:off x="6980816" y="6492875"/>
            <a:ext cx="2133600" cy="365125"/>
          </a:xfrm>
        </p:spPr>
        <p:txBody>
          <a:bodyPr/>
          <a:lstStyle/>
          <a:p>
            <a:fld id="{038697F1-0DB7-445F-9D07-95C66D6E41EE}" type="slidenum">
              <a:rPr lang="en-US" smtClean="0">
                <a:solidFill>
                  <a:prstClr val="black">
                    <a:tint val="75000"/>
                  </a:prstClr>
                </a:solidFill>
              </a:rPr>
              <a:pPr/>
              <a:t>30</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C3B2FD4C-E8CB-459D-A561-D9E4D455BE19}"/>
              </a:ext>
            </a:extLst>
          </p:cNvPr>
          <p:cNvPicPr>
            <a:picLocks noChangeAspect="1"/>
          </p:cNvPicPr>
          <p:nvPr/>
        </p:nvPicPr>
        <p:blipFill>
          <a:blip r:embed="rId2"/>
          <a:stretch>
            <a:fillRect/>
          </a:stretch>
        </p:blipFill>
        <p:spPr>
          <a:xfrm>
            <a:off x="411038" y="762000"/>
            <a:ext cx="8367485" cy="5951736"/>
          </a:xfrm>
          <a:prstGeom prst="rect">
            <a:avLst/>
          </a:prstGeom>
        </p:spPr>
      </p:pic>
    </p:spTree>
    <p:extLst>
      <p:ext uri="{BB962C8B-B14F-4D97-AF65-F5344CB8AC3E}">
        <p14:creationId xmlns:p14="http://schemas.microsoft.com/office/powerpoint/2010/main" val="1743501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1" y="267306"/>
            <a:ext cx="8435419" cy="671982"/>
          </a:xfrm>
        </p:spPr>
        <p:txBody>
          <a:bodyPr>
            <a:normAutofit fontScale="90000"/>
          </a:bodyPr>
          <a:lstStyle/>
          <a:p>
            <a:r>
              <a:rPr lang="en-US" sz="2400" b="1" dirty="0"/>
              <a:t>Gatehouse and intake gate to Flume at Diversion Dam near Buckley</a:t>
            </a:r>
            <a:endParaRPr lang="en-US" sz="2400" dirty="0"/>
          </a:p>
        </p:txBody>
      </p:sp>
      <p:sp>
        <p:nvSpPr>
          <p:cNvPr id="4" name="Slide Number Placeholder 3"/>
          <p:cNvSpPr>
            <a:spLocks noGrp="1"/>
          </p:cNvSpPr>
          <p:nvPr>
            <p:ph type="sldNum" sz="quarter" idx="12"/>
          </p:nvPr>
        </p:nvSpPr>
        <p:spPr>
          <a:xfrm>
            <a:off x="6980816" y="6492875"/>
            <a:ext cx="2133600" cy="365125"/>
          </a:xfrm>
        </p:spPr>
        <p:txBody>
          <a:bodyPr/>
          <a:lstStyle/>
          <a:p>
            <a:fld id="{038697F1-0DB7-445F-9D07-95C66D6E41EE}" type="slidenum">
              <a:rPr lang="en-US" smtClean="0">
                <a:solidFill>
                  <a:prstClr val="black">
                    <a:tint val="75000"/>
                  </a:prstClr>
                </a:solidFill>
              </a:rPr>
              <a:pPr/>
              <a:t>31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48FB8490-1CA9-45E7-A0AA-00D9637DCD46}"/>
              </a:ext>
            </a:extLst>
          </p:cNvPr>
          <p:cNvPicPr>
            <a:picLocks noChangeAspect="1"/>
          </p:cNvPicPr>
          <p:nvPr/>
        </p:nvPicPr>
        <p:blipFill>
          <a:blip r:embed="rId2"/>
          <a:stretch>
            <a:fillRect/>
          </a:stretch>
        </p:blipFill>
        <p:spPr>
          <a:xfrm>
            <a:off x="152400" y="964130"/>
            <a:ext cx="8762999" cy="5290573"/>
          </a:xfrm>
          <a:prstGeom prst="rect">
            <a:avLst/>
          </a:prstGeom>
        </p:spPr>
      </p:pic>
    </p:spTree>
    <p:extLst>
      <p:ext uri="{BB962C8B-B14F-4D97-AF65-F5344CB8AC3E}">
        <p14:creationId xmlns:p14="http://schemas.microsoft.com/office/powerpoint/2010/main" val="1328819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98" y="90018"/>
            <a:ext cx="8551264" cy="671982"/>
          </a:xfrm>
        </p:spPr>
        <p:txBody>
          <a:bodyPr>
            <a:noAutofit/>
          </a:bodyPr>
          <a:lstStyle/>
          <a:p>
            <a:r>
              <a:rPr lang="en-US" sz="2400" b="1" dirty="0"/>
              <a:t>Trestle for railroad across outlet end of Lake </a:t>
            </a:r>
            <a:r>
              <a:rPr lang="en-US" sz="2400" b="1" dirty="0" err="1"/>
              <a:t>Tapps</a:t>
            </a:r>
            <a:r>
              <a:rPr lang="en-US" sz="2400" b="1" dirty="0"/>
              <a:t>, possibly Fairweather Cove trestle, 8-21-1911</a:t>
            </a:r>
            <a:endParaRPr lang="en-US" sz="2400" dirty="0"/>
          </a:p>
        </p:txBody>
      </p:sp>
      <p:sp>
        <p:nvSpPr>
          <p:cNvPr id="4" name="Slide Number Placeholder 3"/>
          <p:cNvSpPr>
            <a:spLocks noGrp="1"/>
          </p:cNvSpPr>
          <p:nvPr>
            <p:ph type="sldNum" sz="quarter" idx="12"/>
          </p:nvPr>
        </p:nvSpPr>
        <p:spPr>
          <a:xfrm>
            <a:off x="7000818" y="6502598"/>
            <a:ext cx="2133600" cy="365125"/>
          </a:xfrm>
        </p:spPr>
        <p:txBody>
          <a:bodyPr/>
          <a:lstStyle/>
          <a:p>
            <a:fld id="{038697F1-0DB7-445F-9D07-95C66D6E41EE}" type="slidenum">
              <a:rPr lang="en-US" smtClean="0">
                <a:solidFill>
                  <a:prstClr val="black">
                    <a:tint val="75000"/>
                  </a:prstClr>
                </a:solidFill>
              </a:rPr>
              <a:pPr/>
              <a:t>32</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B9AFF5A1-A4E6-410A-A32E-C41A003E3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98" y="761999"/>
            <a:ext cx="8551263" cy="5840645"/>
          </a:xfrm>
          <a:prstGeom prst="rect">
            <a:avLst/>
          </a:prstGeom>
        </p:spPr>
      </p:pic>
    </p:spTree>
    <p:extLst>
      <p:ext uri="{BB962C8B-B14F-4D97-AF65-F5344CB8AC3E}">
        <p14:creationId xmlns:p14="http://schemas.microsoft.com/office/powerpoint/2010/main" val="2231047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90" y="151604"/>
            <a:ext cx="8057492" cy="530047"/>
          </a:xfrm>
        </p:spPr>
        <p:txBody>
          <a:bodyPr>
            <a:normAutofit fontScale="90000"/>
          </a:bodyPr>
          <a:lstStyle/>
          <a:p>
            <a:r>
              <a:rPr lang="en-US" sz="2400" b="1" dirty="0"/>
              <a:t>Covering the box flume in outlet canal near Sumner-Buckley Highway Bridge with steam powered shovel, 7-29-1911  </a:t>
            </a:r>
            <a:endParaRPr lang="en-US" sz="2400" dirty="0"/>
          </a:p>
        </p:txBody>
      </p:sp>
      <p:sp>
        <p:nvSpPr>
          <p:cNvPr id="4" name="Slide Number Placeholder 3"/>
          <p:cNvSpPr>
            <a:spLocks noGrp="1"/>
          </p:cNvSpPr>
          <p:nvPr>
            <p:ph type="sldNum" sz="quarter" idx="12"/>
          </p:nvPr>
        </p:nvSpPr>
        <p:spPr>
          <a:xfrm>
            <a:off x="7010400" y="6451981"/>
            <a:ext cx="2133600" cy="365125"/>
          </a:xfrm>
        </p:spPr>
        <p:txBody>
          <a:bodyPr/>
          <a:lstStyle/>
          <a:p>
            <a:fld id="{038697F1-0DB7-445F-9D07-95C66D6E41EE}" type="slidenum">
              <a:rPr lang="en-US" smtClean="0">
                <a:solidFill>
                  <a:prstClr val="black">
                    <a:tint val="75000"/>
                  </a:prstClr>
                </a:solidFill>
              </a:rPr>
              <a:pPr/>
              <a:t>33</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9C6B1907-4567-4A62-8489-B4748293D3D4}"/>
              </a:ext>
            </a:extLst>
          </p:cNvPr>
          <p:cNvPicPr>
            <a:picLocks noChangeAspect="1"/>
          </p:cNvPicPr>
          <p:nvPr/>
        </p:nvPicPr>
        <p:blipFill>
          <a:blip r:embed="rId3"/>
          <a:stretch>
            <a:fillRect/>
          </a:stretch>
        </p:blipFill>
        <p:spPr>
          <a:xfrm>
            <a:off x="852056" y="813669"/>
            <a:ext cx="7825818" cy="6044331"/>
          </a:xfrm>
          <a:prstGeom prst="rect">
            <a:avLst/>
          </a:prstGeom>
        </p:spPr>
      </p:pic>
    </p:spTree>
    <p:extLst>
      <p:ext uri="{BB962C8B-B14F-4D97-AF65-F5344CB8AC3E}">
        <p14:creationId xmlns:p14="http://schemas.microsoft.com/office/powerpoint/2010/main" val="3581302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90" y="151604"/>
            <a:ext cx="7825818" cy="530047"/>
          </a:xfrm>
        </p:spPr>
        <p:txBody>
          <a:bodyPr>
            <a:normAutofit/>
          </a:bodyPr>
          <a:lstStyle/>
          <a:p>
            <a:r>
              <a:rPr lang="en-US" sz="2400" b="1" dirty="0"/>
              <a:t>Wooden flume at headworks, circa 1911</a:t>
            </a:r>
            <a:endParaRPr lang="en-US" sz="2400" dirty="0"/>
          </a:p>
        </p:txBody>
      </p:sp>
      <p:sp>
        <p:nvSpPr>
          <p:cNvPr id="4" name="Slide Number Placeholder 3"/>
          <p:cNvSpPr>
            <a:spLocks noGrp="1"/>
          </p:cNvSpPr>
          <p:nvPr>
            <p:ph type="sldNum" sz="quarter" idx="12"/>
          </p:nvPr>
        </p:nvSpPr>
        <p:spPr>
          <a:xfrm>
            <a:off x="6990806" y="6523833"/>
            <a:ext cx="2133600" cy="365125"/>
          </a:xfrm>
        </p:spPr>
        <p:txBody>
          <a:bodyPr/>
          <a:lstStyle/>
          <a:p>
            <a:fld id="{038697F1-0DB7-445F-9D07-95C66D6E41EE}" type="slidenum">
              <a:rPr lang="en-US" smtClean="0">
                <a:solidFill>
                  <a:prstClr val="black">
                    <a:tint val="75000"/>
                  </a:prstClr>
                </a:solidFill>
              </a:rPr>
              <a:pPr/>
              <a:t>34</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07624D4F-D06F-4828-A530-EB32ACE2D561}"/>
              </a:ext>
            </a:extLst>
          </p:cNvPr>
          <p:cNvPicPr>
            <a:picLocks noChangeAspect="1"/>
          </p:cNvPicPr>
          <p:nvPr/>
        </p:nvPicPr>
        <p:blipFill>
          <a:blip r:embed="rId3"/>
          <a:stretch>
            <a:fillRect/>
          </a:stretch>
        </p:blipFill>
        <p:spPr>
          <a:xfrm>
            <a:off x="76200" y="681751"/>
            <a:ext cx="9048206" cy="5643388"/>
          </a:xfrm>
          <a:prstGeom prst="rect">
            <a:avLst/>
          </a:prstGeom>
        </p:spPr>
      </p:pic>
    </p:spTree>
    <p:extLst>
      <p:ext uri="{BB962C8B-B14F-4D97-AF65-F5344CB8AC3E}">
        <p14:creationId xmlns:p14="http://schemas.microsoft.com/office/powerpoint/2010/main" val="1289503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90" y="151604"/>
            <a:ext cx="7825818" cy="530047"/>
          </a:xfrm>
        </p:spPr>
        <p:txBody>
          <a:bodyPr>
            <a:normAutofit fontScale="90000"/>
          </a:bodyPr>
          <a:lstStyle/>
          <a:p>
            <a:r>
              <a:rPr lang="en-US" sz="2400" b="1" dirty="0"/>
              <a:t>Flume going underneath the P&amp;G Company Railroad, which is now a Rails-to-Trails walking path. Circa 1911</a:t>
            </a:r>
            <a:endParaRPr lang="en-US" sz="2400" dirty="0"/>
          </a:p>
        </p:txBody>
      </p:sp>
      <p:sp>
        <p:nvSpPr>
          <p:cNvPr id="4" name="Slide Number Placeholder 3"/>
          <p:cNvSpPr>
            <a:spLocks noGrp="1"/>
          </p:cNvSpPr>
          <p:nvPr>
            <p:ph type="sldNum" sz="quarter" idx="12"/>
          </p:nvPr>
        </p:nvSpPr>
        <p:spPr/>
        <p:txBody>
          <a:bodyPr/>
          <a:lstStyle/>
          <a:p>
            <a:fld id="{038697F1-0DB7-445F-9D07-95C66D6E41EE}" type="slidenum">
              <a:rPr lang="en-US" smtClean="0">
                <a:solidFill>
                  <a:prstClr val="black">
                    <a:tint val="75000"/>
                  </a:prstClr>
                </a:solidFill>
              </a:rPr>
              <a:pPr/>
              <a:t>35</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FA168B40-F0A0-43F4-9135-E69DB2AE80B6}"/>
              </a:ext>
            </a:extLst>
          </p:cNvPr>
          <p:cNvPicPr>
            <a:picLocks noChangeAspect="1"/>
          </p:cNvPicPr>
          <p:nvPr/>
        </p:nvPicPr>
        <p:blipFill>
          <a:blip r:embed="rId3"/>
          <a:stretch>
            <a:fillRect/>
          </a:stretch>
        </p:blipFill>
        <p:spPr>
          <a:xfrm>
            <a:off x="0" y="825910"/>
            <a:ext cx="9144000" cy="5574890"/>
          </a:xfrm>
          <a:prstGeom prst="rect">
            <a:avLst/>
          </a:prstGeom>
        </p:spPr>
      </p:pic>
    </p:spTree>
    <p:extLst>
      <p:ext uri="{BB962C8B-B14F-4D97-AF65-F5344CB8AC3E}">
        <p14:creationId xmlns:p14="http://schemas.microsoft.com/office/powerpoint/2010/main" val="396626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2219"/>
            <a:ext cx="8030343" cy="530047"/>
          </a:xfrm>
        </p:spPr>
        <p:txBody>
          <a:bodyPr>
            <a:normAutofit fontScale="90000"/>
          </a:bodyPr>
          <a:lstStyle/>
          <a:p>
            <a:r>
              <a:rPr lang="en-US" sz="2400" b="1" dirty="0"/>
              <a:t>Constructing the flume, probably leaving the headworks, circa 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36</a:t>
            </a:fld>
            <a:endParaRPr lang="en-US" dirty="0">
              <a:solidFill>
                <a:prstClr val="black">
                  <a:tint val="75000"/>
                </a:prstClr>
              </a:solidFill>
            </a:endParaRPr>
          </a:p>
        </p:txBody>
      </p:sp>
      <p:pic>
        <p:nvPicPr>
          <p:cNvPr id="6" name="Picture 5" descr="A picture containing outdoor, photo, mountain, snow&#10;&#10;Description automatically generated">
            <a:extLst>
              <a:ext uri="{FF2B5EF4-FFF2-40B4-BE49-F238E27FC236}">
                <a16:creationId xmlns:a16="http://schemas.microsoft.com/office/drawing/2014/main" id="{C2D1E321-231B-40AD-A585-392AEA22B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722266"/>
            <a:ext cx="7835708" cy="6122671"/>
          </a:xfrm>
          <a:prstGeom prst="rect">
            <a:avLst/>
          </a:prstGeom>
        </p:spPr>
      </p:pic>
    </p:spTree>
    <p:extLst>
      <p:ext uri="{BB962C8B-B14F-4D97-AF65-F5344CB8AC3E}">
        <p14:creationId xmlns:p14="http://schemas.microsoft.com/office/powerpoint/2010/main" val="1113841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6626"/>
            <a:ext cx="8382000" cy="530047"/>
          </a:xfrm>
        </p:spPr>
        <p:txBody>
          <a:bodyPr>
            <a:noAutofit/>
          </a:bodyPr>
          <a:lstStyle/>
          <a:p>
            <a:r>
              <a:rPr lang="en-US" sz="2400" b="1" dirty="0"/>
              <a:t>Camera on suspended platform in flume, 7-21-1911  </a:t>
            </a:r>
            <a:endParaRPr lang="en-US" sz="2400" dirty="0"/>
          </a:p>
        </p:txBody>
      </p:sp>
      <p:sp>
        <p:nvSpPr>
          <p:cNvPr id="4" name="Slide Number Placeholder 3"/>
          <p:cNvSpPr>
            <a:spLocks noGrp="1"/>
          </p:cNvSpPr>
          <p:nvPr>
            <p:ph type="sldNum" sz="quarter" idx="12"/>
          </p:nvPr>
        </p:nvSpPr>
        <p:spPr>
          <a:xfrm>
            <a:off x="6978661" y="6492875"/>
            <a:ext cx="2133600" cy="365125"/>
          </a:xfrm>
        </p:spPr>
        <p:txBody>
          <a:bodyPr/>
          <a:lstStyle/>
          <a:p>
            <a:fld id="{038697F1-0DB7-445F-9D07-95C66D6E41EE}" type="slidenum">
              <a:rPr lang="en-US" smtClean="0">
                <a:solidFill>
                  <a:prstClr val="black">
                    <a:tint val="75000"/>
                  </a:prstClr>
                </a:solidFill>
              </a:rPr>
              <a:pPr/>
              <a:t>37</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E1AAE31B-D1BE-49AB-9C6F-DDF90703B941}"/>
              </a:ext>
            </a:extLst>
          </p:cNvPr>
          <p:cNvPicPr>
            <a:picLocks noChangeAspect="1"/>
          </p:cNvPicPr>
          <p:nvPr/>
        </p:nvPicPr>
        <p:blipFill>
          <a:blip r:embed="rId3"/>
          <a:stretch>
            <a:fillRect/>
          </a:stretch>
        </p:blipFill>
        <p:spPr>
          <a:xfrm>
            <a:off x="782694" y="722869"/>
            <a:ext cx="7624173" cy="5969153"/>
          </a:xfrm>
          <a:prstGeom prst="rect">
            <a:avLst/>
          </a:prstGeom>
        </p:spPr>
      </p:pic>
    </p:spTree>
    <p:extLst>
      <p:ext uri="{BB962C8B-B14F-4D97-AF65-F5344CB8AC3E}">
        <p14:creationId xmlns:p14="http://schemas.microsoft.com/office/powerpoint/2010/main" val="2725197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334" y="348130"/>
            <a:ext cx="8732894" cy="530047"/>
          </a:xfrm>
        </p:spPr>
        <p:txBody>
          <a:bodyPr>
            <a:noAutofit/>
          </a:bodyPr>
          <a:lstStyle/>
          <a:p>
            <a:r>
              <a:rPr lang="en-US" sz="2200" b="1" dirty="0"/>
              <a:t>Wood stave water line under construction (possibly used for sluicing) and railroad trestle (possibly used for building Dike 4). Circa 1911.</a:t>
            </a:r>
            <a:endParaRPr lang="en-US" sz="2200" dirty="0"/>
          </a:p>
        </p:txBody>
      </p:sp>
      <p:sp>
        <p:nvSpPr>
          <p:cNvPr id="4" name="Slide Number Placeholder 3"/>
          <p:cNvSpPr>
            <a:spLocks noGrp="1"/>
          </p:cNvSpPr>
          <p:nvPr>
            <p:ph type="sldNum" sz="quarter" idx="12"/>
          </p:nvPr>
        </p:nvSpPr>
        <p:spPr>
          <a:xfrm>
            <a:off x="6995160" y="6458041"/>
            <a:ext cx="2133600" cy="365125"/>
          </a:xfrm>
        </p:spPr>
        <p:txBody>
          <a:bodyPr/>
          <a:lstStyle/>
          <a:p>
            <a:fld id="{038697F1-0DB7-445F-9D07-95C66D6E41EE}" type="slidenum">
              <a:rPr lang="en-US" smtClean="0">
                <a:solidFill>
                  <a:prstClr val="black">
                    <a:tint val="75000"/>
                  </a:prstClr>
                </a:solidFill>
              </a:rPr>
              <a:pPr/>
              <a:t>38</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716534B3-FD3B-410C-8A36-A947A73BE096}"/>
              </a:ext>
            </a:extLst>
          </p:cNvPr>
          <p:cNvPicPr>
            <a:picLocks noChangeAspect="1"/>
          </p:cNvPicPr>
          <p:nvPr/>
        </p:nvPicPr>
        <p:blipFill>
          <a:blip r:embed="rId3"/>
          <a:stretch>
            <a:fillRect/>
          </a:stretch>
        </p:blipFill>
        <p:spPr>
          <a:xfrm>
            <a:off x="182506" y="1044750"/>
            <a:ext cx="8626588" cy="5311600"/>
          </a:xfrm>
          <a:prstGeom prst="rect">
            <a:avLst/>
          </a:prstGeom>
        </p:spPr>
      </p:pic>
    </p:spTree>
    <p:extLst>
      <p:ext uri="{BB962C8B-B14F-4D97-AF65-F5344CB8AC3E}">
        <p14:creationId xmlns:p14="http://schemas.microsoft.com/office/powerpoint/2010/main" val="4163061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a:bodyPr>
          <a:lstStyle/>
          <a:p>
            <a:r>
              <a:rPr lang="en-US" sz="2400" b="1" dirty="0"/>
              <a:t>Canal cut between Lake </a:t>
            </a:r>
            <a:r>
              <a:rPr lang="en-US" sz="2400" b="1" dirty="0" err="1"/>
              <a:t>Tapps</a:t>
            </a:r>
            <a:r>
              <a:rPr lang="en-US" sz="2400" b="1" dirty="0"/>
              <a:t> and covered flume, 7-20-1911</a:t>
            </a:r>
            <a:endParaRPr lang="en-US" sz="2400" dirty="0"/>
          </a:p>
        </p:txBody>
      </p:sp>
      <p:sp>
        <p:nvSpPr>
          <p:cNvPr id="4" name="Slide Number Placeholder 3"/>
          <p:cNvSpPr>
            <a:spLocks noGrp="1"/>
          </p:cNvSpPr>
          <p:nvPr>
            <p:ph type="sldNum" sz="quarter" idx="12"/>
          </p:nvPr>
        </p:nvSpPr>
        <p:spPr>
          <a:xfrm>
            <a:off x="7016931" y="6530098"/>
            <a:ext cx="2133600" cy="365125"/>
          </a:xfrm>
        </p:spPr>
        <p:txBody>
          <a:bodyPr/>
          <a:lstStyle/>
          <a:p>
            <a:fld id="{038697F1-0DB7-445F-9D07-95C66D6E41EE}" type="slidenum">
              <a:rPr lang="en-US" smtClean="0">
                <a:solidFill>
                  <a:prstClr val="black">
                    <a:tint val="75000"/>
                  </a:prstClr>
                </a:solidFill>
              </a:rPr>
              <a:pPr/>
              <a:t>39</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8" name="Picture 7">
            <a:extLst>
              <a:ext uri="{FF2B5EF4-FFF2-40B4-BE49-F238E27FC236}">
                <a16:creationId xmlns:a16="http://schemas.microsoft.com/office/drawing/2014/main" id="{F840BC86-6F68-407B-9401-432390C70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807477"/>
            <a:ext cx="7469870" cy="5898919"/>
          </a:xfrm>
          <a:prstGeom prst="rect">
            <a:avLst/>
          </a:prstGeom>
        </p:spPr>
      </p:pic>
    </p:spTree>
    <p:extLst>
      <p:ext uri="{BB962C8B-B14F-4D97-AF65-F5344CB8AC3E}">
        <p14:creationId xmlns:p14="http://schemas.microsoft.com/office/powerpoint/2010/main" val="386988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779" y="136525"/>
            <a:ext cx="7184315" cy="625475"/>
          </a:xfrm>
        </p:spPr>
        <p:txBody>
          <a:bodyPr>
            <a:normAutofit/>
          </a:bodyPr>
          <a:lstStyle/>
          <a:p>
            <a:r>
              <a:rPr lang="en-US" sz="2400" b="1" dirty="0"/>
              <a:t>Powerhouse construction 7-20-1911</a:t>
            </a:r>
            <a:endParaRPr lang="en-US" sz="2400" dirty="0"/>
          </a:p>
        </p:txBody>
      </p:sp>
      <p:sp>
        <p:nvSpPr>
          <p:cNvPr id="4" name="Slide Number Placeholder 3"/>
          <p:cNvSpPr>
            <a:spLocks noGrp="1"/>
          </p:cNvSpPr>
          <p:nvPr>
            <p:ph type="sldNum" sz="quarter" idx="12"/>
          </p:nvPr>
        </p:nvSpPr>
        <p:spPr>
          <a:xfrm>
            <a:off x="6980816" y="6491448"/>
            <a:ext cx="2133600" cy="365125"/>
          </a:xfrm>
        </p:spPr>
        <p:txBody>
          <a:bodyPr/>
          <a:lstStyle/>
          <a:p>
            <a:fld id="{038697F1-0DB7-445F-9D07-95C66D6E41EE}" type="slidenum">
              <a:rPr lang="en-US" smtClean="0">
                <a:solidFill>
                  <a:prstClr val="black">
                    <a:tint val="75000"/>
                  </a:prstClr>
                </a:solidFill>
              </a:rPr>
              <a:pPr/>
              <a:t>4</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6738A0C2-AC98-4A03-8ED6-0E84B361A32C}"/>
              </a:ext>
            </a:extLst>
          </p:cNvPr>
          <p:cNvPicPr>
            <a:picLocks noChangeAspect="1"/>
          </p:cNvPicPr>
          <p:nvPr/>
        </p:nvPicPr>
        <p:blipFill>
          <a:blip r:embed="rId2"/>
          <a:stretch>
            <a:fillRect/>
          </a:stretch>
        </p:blipFill>
        <p:spPr>
          <a:xfrm>
            <a:off x="685800" y="780055"/>
            <a:ext cx="7582081" cy="5907131"/>
          </a:xfrm>
          <a:prstGeom prst="rect">
            <a:avLst/>
          </a:prstGeom>
        </p:spPr>
      </p:pic>
    </p:spTree>
    <p:extLst>
      <p:ext uri="{BB962C8B-B14F-4D97-AF65-F5344CB8AC3E}">
        <p14:creationId xmlns:p14="http://schemas.microsoft.com/office/powerpoint/2010/main" val="1184676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a:bodyPr>
          <a:lstStyle/>
          <a:p>
            <a:r>
              <a:rPr lang="en-US" sz="2400" b="1" dirty="0"/>
              <a:t>Excavating for railroad spur to Tunnel Intake, 1911</a:t>
            </a:r>
            <a:endParaRPr lang="en-US" sz="2800" dirty="0"/>
          </a:p>
        </p:txBody>
      </p:sp>
      <p:sp>
        <p:nvSpPr>
          <p:cNvPr id="4" name="Slide Number Placeholder 3"/>
          <p:cNvSpPr>
            <a:spLocks noGrp="1"/>
          </p:cNvSpPr>
          <p:nvPr>
            <p:ph type="sldNum" sz="quarter" idx="12"/>
          </p:nvPr>
        </p:nvSpPr>
        <p:spPr>
          <a:xfrm>
            <a:off x="7010400" y="6538912"/>
            <a:ext cx="2133600" cy="365125"/>
          </a:xfrm>
        </p:spPr>
        <p:txBody>
          <a:bodyPr/>
          <a:lstStyle/>
          <a:p>
            <a:fld id="{038697F1-0DB7-445F-9D07-95C66D6E41EE}" type="slidenum">
              <a:rPr lang="en-US" smtClean="0">
                <a:solidFill>
                  <a:prstClr val="black">
                    <a:tint val="75000"/>
                  </a:prstClr>
                </a:solidFill>
              </a:rPr>
              <a:pPr/>
              <a:t>40</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EA111557-2979-44B3-B278-3E87CEBF0B30}"/>
              </a:ext>
            </a:extLst>
          </p:cNvPr>
          <p:cNvPicPr>
            <a:picLocks noChangeAspect="1"/>
          </p:cNvPicPr>
          <p:nvPr/>
        </p:nvPicPr>
        <p:blipFill>
          <a:blip r:embed="rId3"/>
          <a:stretch>
            <a:fillRect/>
          </a:stretch>
        </p:blipFill>
        <p:spPr>
          <a:xfrm>
            <a:off x="593577" y="703422"/>
            <a:ext cx="8116003" cy="6081287"/>
          </a:xfrm>
          <a:prstGeom prst="rect">
            <a:avLst/>
          </a:prstGeom>
        </p:spPr>
      </p:pic>
    </p:spTree>
    <p:extLst>
      <p:ext uri="{BB962C8B-B14F-4D97-AF65-F5344CB8AC3E}">
        <p14:creationId xmlns:p14="http://schemas.microsoft.com/office/powerpoint/2010/main" val="2980295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a:bodyPr>
          <a:lstStyle/>
          <a:p>
            <a:r>
              <a:rPr lang="en-US" sz="2400" b="1" dirty="0"/>
              <a:t>Tunnel intake with railroad spur, 1911</a:t>
            </a:r>
            <a:endParaRPr lang="en-US" sz="2400" dirty="0"/>
          </a:p>
        </p:txBody>
      </p:sp>
      <p:sp>
        <p:nvSpPr>
          <p:cNvPr id="4" name="Slide Number Placeholder 3"/>
          <p:cNvSpPr>
            <a:spLocks noGrp="1"/>
          </p:cNvSpPr>
          <p:nvPr>
            <p:ph type="sldNum" sz="quarter" idx="12"/>
          </p:nvPr>
        </p:nvSpPr>
        <p:spPr>
          <a:xfrm>
            <a:off x="7010399" y="6451600"/>
            <a:ext cx="2133600" cy="365125"/>
          </a:xfrm>
        </p:spPr>
        <p:txBody>
          <a:bodyPr/>
          <a:lstStyle/>
          <a:p>
            <a:fld id="{038697F1-0DB7-445F-9D07-95C66D6E41EE}" type="slidenum">
              <a:rPr lang="en-US" smtClean="0">
                <a:solidFill>
                  <a:prstClr val="black">
                    <a:tint val="75000"/>
                  </a:prstClr>
                </a:solidFill>
              </a:rPr>
              <a:pPr/>
              <a:t>41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CD46EB60-8DF4-456D-AB83-E4442913C590}"/>
              </a:ext>
            </a:extLst>
          </p:cNvPr>
          <p:cNvPicPr>
            <a:picLocks noChangeAspect="1"/>
          </p:cNvPicPr>
          <p:nvPr/>
        </p:nvPicPr>
        <p:blipFill>
          <a:blip r:embed="rId3"/>
          <a:stretch>
            <a:fillRect/>
          </a:stretch>
        </p:blipFill>
        <p:spPr>
          <a:xfrm>
            <a:off x="1188426" y="790511"/>
            <a:ext cx="6888773" cy="5748402"/>
          </a:xfrm>
          <a:prstGeom prst="rect">
            <a:avLst/>
          </a:prstGeom>
        </p:spPr>
      </p:pic>
    </p:spTree>
    <p:extLst>
      <p:ext uri="{BB962C8B-B14F-4D97-AF65-F5344CB8AC3E}">
        <p14:creationId xmlns:p14="http://schemas.microsoft.com/office/powerpoint/2010/main" val="2753036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fontScale="90000"/>
          </a:bodyPr>
          <a:lstStyle/>
          <a:p>
            <a:r>
              <a:rPr lang="en-US" sz="2400" b="1" dirty="0"/>
              <a:t>Tunnel intake house trash rack cleaners (removed in 2014), Dec 1954</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42</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11F6063D-7FD8-45C8-878F-4637892DEDAA}"/>
              </a:ext>
            </a:extLst>
          </p:cNvPr>
          <p:cNvPicPr>
            <a:picLocks noChangeAspect="1"/>
          </p:cNvPicPr>
          <p:nvPr/>
        </p:nvPicPr>
        <p:blipFill>
          <a:blip r:embed="rId3"/>
          <a:stretch>
            <a:fillRect/>
          </a:stretch>
        </p:blipFill>
        <p:spPr>
          <a:xfrm>
            <a:off x="315829" y="900839"/>
            <a:ext cx="8306520" cy="5524979"/>
          </a:xfrm>
          <a:prstGeom prst="rect">
            <a:avLst/>
          </a:prstGeom>
        </p:spPr>
      </p:pic>
    </p:spTree>
    <p:extLst>
      <p:ext uri="{BB962C8B-B14F-4D97-AF65-F5344CB8AC3E}">
        <p14:creationId xmlns:p14="http://schemas.microsoft.com/office/powerpoint/2010/main" val="1662868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a:bodyPr>
          <a:lstStyle/>
          <a:p>
            <a:r>
              <a:rPr lang="en-US" sz="2400" b="1" dirty="0"/>
              <a:t>Construction of intake structure and gates, 8-31-1911</a:t>
            </a:r>
            <a:endParaRPr lang="en-US" sz="2400" dirty="0"/>
          </a:p>
        </p:txBody>
      </p:sp>
      <p:sp>
        <p:nvSpPr>
          <p:cNvPr id="4" name="Slide Number Placeholder 3"/>
          <p:cNvSpPr>
            <a:spLocks noGrp="1"/>
          </p:cNvSpPr>
          <p:nvPr>
            <p:ph type="sldNum" sz="quarter" idx="12"/>
          </p:nvPr>
        </p:nvSpPr>
        <p:spPr>
          <a:xfrm>
            <a:off x="7010400" y="6492875"/>
            <a:ext cx="2133600" cy="365125"/>
          </a:xfrm>
        </p:spPr>
        <p:txBody>
          <a:bodyPr/>
          <a:lstStyle/>
          <a:p>
            <a:fld id="{038697F1-0DB7-445F-9D07-95C66D6E41EE}" type="slidenum">
              <a:rPr lang="en-US" smtClean="0">
                <a:solidFill>
                  <a:prstClr val="black">
                    <a:tint val="75000"/>
                  </a:prstClr>
                </a:solidFill>
              </a:rPr>
              <a:pPr/>
              <a:t>43</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89340915-1671-4373-B7EF-F53C75A0E9A7}"/>
              </a:ext>
            </a:extLst>
          </p:cNvPr>
          <p:cNvPicPr>
            <a:picLocks noChangeAspect="1"/>
          </p:cNvPicPr>
          <p:nvPr/>
        </p:nvPicPr>
        <p:blipFill>
          <a:blip r:embed="rId3"/>
          <a:stretch>
            <a:fillRect/>
          </a:stretch>
        </p:blipFill>
        <p:spPr>
          <a:xfrm>
            <a:off x="645535" y="766964"/>
            <a:ext cx="7898491" cy="5932901"/>
          </a:xfrm>
          <a:prstGeom prst="rect">
            <a:avLst/>
          </a:prstGeom>
        </p:spPr>
      </p:pic>
    </p:spTree>
    <p:extLst>
      <p:ext uri="{BB962C8B-B14F-4D97-AF65-F5344CB8AC3E}">
        <p14:creationId xmlns:p14="http://schemas.microsoft.com/office/powerpoint/2010/main" val="3479026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47" y="488898"/>
            <a:ext cx="7414181" cy="385815"/>
          </a:xfrm>
        </p:spPr>
        <p:txBody>
          <a:bodyPr>
            <a:noAutofit/>
          </a:bodyPr>
          <a:lstStyle/>
          <a:p>
            <a:r>
              <a:rPr lang="en-US" sz="2400" b="1" dirty="0"/>
              <a:t>Forebay, between 1950 and 1960.</a:t>
            </a:r>
            <a:endParaRPr lang="en-US" sz="2400" dirty="0"/>
          </a:p>
        </p:txBody>
      </p:sp>
      <p:sp>
        <p:nvSpPr>
          <p:cNvPr id="4" name="Slide Number Placeholder 3"/>
          <p:cNvSpPr>
            <a:spLocks noGrp="1"/>
          </p:cNvSpPr>
          <p:nvPr>
            <p:ph type="sldNum" sz="quarter" idx="12"/>
          </p:nvPr>
        </p:nvSpPr>
        <p:spPr>
          <a:xfrm>
            <a:off x="7010400" y="6481153"/>
            <a:ext cx="2133600" cy="365125"/>
          </a:xfrm>
        </p:spPr>
        <p:txBody>
          <a:bodyPr/>
          <a:lstStyle/>
          <a:p>
            <a:fld id="{038697F1-0DB7-445F-9D07-95C66D6E41EE}" type="slidenum">
              <a:rPr lang="en-US" smtClean="0">
                <a:solidFill>
                  <a:prstClr val="black">
                    <a:tint val="75000"/>
                  </a:prstClr>
                </a:solidFill>
              </a:rPr>
              <a:pPr/>
              <a:t>44</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713DF03D-0F8F-4211-9B1F-610C810D4819}"/>
              </a:ext>
            </a:extLst>
          </p:cNvPr>
          <p:cNvPicPr>
            <a:picLocks noChangeAspect="1"/>
          </p:cNvPicPr>
          <p:nvPr/>
        </p:nvPicPr>
        <p:blipFill>
          <a:blip r:embed="rId3"/>
          <a:stretch>
            <a:fillRect/>
          </a:stretch>
        </p:blipFill>
        <p:spPr>
          <a:xfrm>
            <a:off x="723495" y="1475589"/>
            <a:ext cx="7582305" cy="4587251"/>
          </a:xfrm>
          <a:prstGeom prst="rect">
            <a:avLst/>
          </a:prstGeom>
        </p:spPr>
      </p:pic>
    </p:spTree>
    <p:extLst>
      <p:ext uri="{BB962C8B-B14F-4D97-AF65-F5344CB8AC3E}">
        <p14:creationId xmlns:p14="http://schemas.microsoft.com/office/powerpoint/2010/main" val="12901635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151604"/>
            <a:ext cx="8480981" cy="530047"/>
          </a:xfrm>
        </p:spPr>
        <p:txBody>
          <a:bodyPr>
            <a:normAutofit/>
          </a:bodyPr>
          <a:lstStyle/>
          <a:p>
            <a:r>
              <a:rPr lang="en-US" sz="2400" b="1" dirty="0"/>
              <a:t>Bear Trap connected to the tunnel, 9-16-1911</a:t>
            </a:r>
            <a:endParaRPr lang="en-US" sz="2400" dirty="0"/>
          </a:p>
        </p:txBody>
      </p:sp>
      <p:sp>
        <p:nvSpPr>
          <p:cNvPr id="4" name="Slide Number Placeholder 3"/>
          <p:cNvSpPr>
            <a:spLocks noGrp="1"/>
          </p:cNvSpPr>
          <p:nvPr>
            <p:ph type="sldNum" sz="quarter" idx="12"/>
          </p:nvPr>
        </p:nvSpPr>
        <p:spPr>
          <a:xfrm>
            <a:off x="7010400" y="6473031"/>
            <a:ext cx="2133600" cy="365125"/>
          </a:xfrm>
        </p:spPr>
        <p:txBody>
          <a:bodyPr/>
          <a:lstStyle/>
          <a:p>
            <a:fld id="{038697F1-0DB7-445F-9D07-95C66D6E41EE}" type="slidenum">
              <a:rPr lang="en-US" smtClean="0">
                <a:solidFill>
                  <a:prstClr val="black">
                    <a:tint val="75000"/>
                  </a:prstClr>
                </a:solidFill>
              </a:rPr>
              <a:pPr/>
              <a:t>45</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8" name="Picture 7">
            <a:extLst>
              <a:ext uri="{FF2B5EF4-FFF2-40B4-BE49-F238E27FC236}">
                <a16:creationId xmlns:a16="http://schemas.microsoft.com/office/drawing/2014/main" id="{6E799FDA-9B22-4E11-A7B9-F0CBE60FE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90" y="840432"/>
            <a:ext cx="7430220" cy="5865964"/>
          </a:xfrm>
          <a:prstGeom prst="rect">
            <a:avLst/>
          </a:prstGeom>
        </p:spPr>
      </p:pic>
    </p:spTree>
    <p:extLst>
      <p:ext uri="{BB962C8B-B14F-4D97-AF65-F5344CB8AC3E}">
        <p14:creationId xmlns:p14="http://schemas.microsoft.com/office/powerpoint/2010/main" val="3877016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92130"/>
            <a:ext cx="7414181" cy="385815"/>
          </a:xfrm>
        </p:spPr>
        <p:txBody>
          <a:bodyPr>
            <a:normAutofit fontScale="90000"/>
          </a:bodyPr>
          <a:lstStyle/>
          <a:p>
            <a:r>
              <a:rPr lang="en-US" sz="2700" b="1" dirty="0"/>
              <a:t>Barrier</a:t>
            </a:r>
            <a:r>
              <a:rPr lang="en-US" sz="2400" b="1" dirty="0"/>
              <a:t> </a:t>
            </a:r>
            <a:r>
              <a:rPr lang="en-US" sz="2700" b="1" dirty="0"/>
              <a:t>Dam</a:t>
            </a:r>
            <a:endParaRPr lang="en-US" sz="2400" dirty="0"/>
          </a:p>
        </p:txBody>
      </p:sp>
      <p:sp>
        <p:nvSpPr>
          <p:cNvPr id="4" name="Slide Number Placeholder 3"/>
          <p:cNvSpPr>
            <a:spLocks noGrp="1"/>
          </p:cNvSpPr>
          <p:nvPr>
            <p:ph type="sldNum" sz="quarter" idx="12"/>
          </p:nvPr>
        </p:nvSpPr>
        <p:spPr>
          <a:xfrm>
            <a:off x="7021286" y="6526204"/>
            <a:ext cx="2133600" cy="365125"/>
          </a:xfrm>
        </p:spPr>
        <p:txBody>
          <a:bodyPr/>
          <a:lstStyle/>
          <a:p>
            <a:fld id="{038697F1-0DB7-445F-9D07-95C66D6E41EE}" type="slidenum">
              <a:rPr lang="en-US" smtClean="0">
                <a:solidFill>
                  <a:prstClr val="black">
                    <a:tint val="75000"/>
                  </a:prstClr>
                </a:solidFill>
              </a:rPr>
              <a:pPr/>
              <a:t>46</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7" name="Picture 6">
            <a:extLst>
              <a:ext uri="{FF2B5EF4-FFF2-40B4-BE49-F238E27FC236}">
                <a16:creationId xmlns:a16="http://schemas.microsoft.com/office/drawing/2014/main" id="{3448D6BF-737F-4D8D-984C-C54EC9ABD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7" y="1820862"/>
            <a:ext cx="9159887" cy="3665538"/>
          </a:xfrm>
          <a:prstGeom prst="rect">
            <a:avLst/>
          </a:prstGeom>
        </p:spPr>
      </p:pic>
    </p:spTree>
    <p:extLst>
      <p:ext uri="{BB962C8B-B14F-4D97-AF65-F5344CB8AC3E}">
        <p14:creationId xmlns:p14="http://schemas.microsoft.com/office/powerpoint/2010/main" val="2393748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735" y="4038600"/>
            <a:ext cx="6374091" cy="2020887"/>
          </a:xfrm>
        </p:spPr>
        <p:txBody>
          <a:bodyPr>
            <a:normAutofit/>
          </a:bodyPr>
          <a:lstStyle/>
          <a:p>
            <a:r>
              <a:rPr lang="en-US" sz="2700" b="1" dirty="0"/>
              <a:t>These photos are property of Cascade Water Alliance and may be reprinted with permission only. </a:t>
            </a:r>
            <a:endParaRPr lang="en-US" sz="2400" dirty="0"/>
          </a:p>
        </p:txBody>
      </p:sp>
      <p:sp>
        <p:nvSpPr>
          <p:cNvPr id="4" name="Slide Number Placeholder 3"/>
          <p:cNvSpPr>
            <a:spLocks noGrp="1"/>
          </p:cNvSpPr>
          <p:nvPr>
            <p:ph type="sldNum" sz="quarter" idx="12"/>
          </p:nvPr>
        </p:nvSpPr>
        <p:spPr>
          <a:xfrm>
            <a:off x="7021286" y="6526204"/>
            <a:ext cx="2133600" cy="365125"/>
          </a:xfrm>
        </p:spPr>
        <p:txBody>
          <a:bodyPr/>
          <a:lstStyle/>
          <a:p>
            <a:fld id="{038697F1-0DB7-445F-9D07-95C66D6E41EE}" type="slidenum">
              <a:rPr lang="en-US" smtClean="0">
                <a:solidFill>
                  <a:prstClr val="black">
                    <a:tint val="75000"/>
                  </a:prstClr>
                </a:solidFill>
              </a:rPr>
              <a:pPr/>
              <a:t>47</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19D7D5D1-8633-4E48-8706-4BD18A42F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4807" y="1436210"/>
            <a:ext cx="4424807" cy="1992790"/>
          </a:xfrm>
          <a:prstGeom prst="rect">
            <a:avLst/>
          </a:prstGeom>
        </p:spPr>
      </p:pic>
    </p:spTree>
    <p:extLst>
      <p:ext uri="{BB962C8B-B14F-4D97-AF65-F5344CB8AC3E}">
        <p14:creationId xmlns:p14="http://schemas.microsoft.com/office/powerpoint/2010/main" val="365787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80" y="191684"/>
            <a:ext cx="8578220" cy="683029"/>
          </a:xfrm>
        </p:spPr>
        <p:txBody>
          <a:bodyPr>
            <a:normAutofit/>
          </a:bodyPr>
          <a:lstStyle/>
          <a:p>
            <a:r>
              <a:rPr lang="en-US" sz="2400" b="1" dirty="0"/>
              <a:t>Powerhouse construction and admin buildings, 1911</a:t>
            </a:r>
            <a:endParaRPr lang="en-US" sz="2400" dirty="0"/>
          </a:p>
        </p:txBody>
      </p:sp>
      <p:sp>
        <p:nvSpPr>
          <p:cNvPr id="4" name="Slide Number Placeholder 3"/>
          <p:cNvSpPr>
            <a:spLocks noGrp="1"/>
          </p:cNvSpPr>
          <p:nvPr>
            <p:ph type="sldNum" sz="quarter" idx="12"/>
          </p:nvPr>
        </p:nvSpPr>
        <p:spPr>
          <a:xfrm>
            <a:off x="7010400" y="6483753"/>
            <a:ext cx="2133600" cy="365125"/>
          </a:xfrm>
        </p:spPr>
        <p:txBody>
          <a:bodyPr/>
          <a:lstStyle/>
          <a:p>
            <a:fld id="{038697F1-0DB7-445F-9D07-95C66D6E41EE}" type="slidenum">
              <a:rPr lang="en-US" smtClean="0">
                <a:solidFill>
                  <a:prstClr val="black">
                    <a:tint val="75000"/>
                  </a:prstClr>
                </a:solidFill>
              </a:rPr>
              <a:pPr/>
              <a:t>5</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10" name="Picture 9">
            <a:extLst>
              <a:ext uri="{FF2B5EF4-FFF2-40B4-BE49-F238E27FC236}">
                <a16:creationId xmlns:a16="http://schemas.microsoft.com/office/drawing/2014/main" id="{2325B3F1-7AC2-4459-AA5B-861664C94C6F}"/>
              </a:ext>
            </a:extLst>
          </p:cNvPr>
          <p:cNvPicPr>
            <a:picLocks noChangeAspect="1"/>
          </p:cNvPicPr>
          <p:nvPr/>
        </p:nvPicPr>
        <p:blipFill>
          <a:blip r:embed="rId2"/>
          <a:stretch>
            <a:fillRect/>
          </a:stretch>
        </p:blipFill>
        <p:spPr>
          <a:xfrm>
            <a:off x="299645" y="921889"/>
            <a:ext cx="8590272" cy="5599516"/>
          </a:xfrm>
          <a:prstGeom prst="rect">
            <a:avLst/>
          </a:prstGeom>
        </p:spPr>
      </p:pic>
    </p:spTree>
    <p:extLst>
      <p:ext uri="{BB962C8B-B14F-4D97-AF65-F5344CB8AC3E}">
        <p14:creationId xmlns:p14="http://schemas.microsoft.com/office/powerpoint/2010/main" val="1288379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80" y="191684"/>
            <a:ext cx="8578220" cy="683029"/>
          </a:xfrm>
        </p:spPr>
        <p:txBody>
          <a:bodyPr>
            <a:normAutofit/>
          </a:bodyPr>
          <a:lstStyle/>
          <a:p>
            <a:r>
              <a:rPr lang="en-US" sz="2400" b="1" dirty="0"/>
              <a:t>Powerhouse construction, 1911</a:t>
            </a:r>
            <a:endParaRPr lang="en-US" sz="2400" dirty="0"/>
          </a:p>
        </p:txBody>
      </p:sp>
      <p:sp>
        <p:nvSpPr>
          <p:cNvPr id="4" name="Slide Number Placeholder 3"/>
          <p:cNvSpPr>
            <a:spLocks noGrp="1"/>
          </p:cNvSpPr>
          <p:nvPr>
            <p:ph type="sldNum" sz="quarter" idx="12"/>
          </p:nvPr>
        </p:nvSpPr>
        <p:spPr>
          <a:xfrm>
            <a:off x="7010400" y="6483753"/>
            <a:ext cx="2133600" cy="365125"/>
          </a:xfrm>
        </p:spPr>
        <p:txBody>
          <a:bodyPr/>
          <a:lstStyle/>
          <a:p>
            <a:fld id="{038697F1-0DB7-445F-9D07-95C66D6E41EE}" type="slidenum">
              <a:rPr lang="en-US" smtClean="0">
                <a:solidFill>
                  <a:prstClr val="black">
                    <a:tint val="75000"/>
                  </a:prstClr>
                </a:solidFill>
              </a:rPr>
              <a:pPr/>
              <a:t>6</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6872C528-C820-4E5D-A867-40E2019F5263}"/>
              </a:ext>
            </a:extLst>
          </p:cNvPr>
          <p:cNvPicPr>
            <a:picLocks noChangeAspect="1"/>
          </p:cNvPicPr>
          <p:nvPr/>
        </p:nvPicPr>
        <p:blipFill>
          <a:blip r:embed="rId2"/>
          <a:stretch>
            <a:fillRect/>
          </a:stretch>
        </p:blipFill>
        <p:spPr>
          <a:xfrm>
            <a:off x="351008" y="990600"/>
            <a:ext cx="8441983" cy="5154716"/>
          </a:xfrm>
          <a:prstGeom prst="rect">
            <a:avLst/>
          </a:prstGeom>
        </p:spPr>
      </p:pic>
    </p:spTree>
    <p:extLst>
      <p:ext uri="{BB962C8B-B14F-4D97-AF65-F5344CB8AC3E}">
        <p14:creationId xmlns:p14="http://schemas.microsoft.com/office/powerpoint/2010/main" val="225023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84" y="191684"/>
            <a:ext cx="7184315" cy="683029"/>
          </a:xfrm>
        </p:spPr>
        <p:txBody>
          <a:bodyPr>
            <a:normAutofit/>
          </a:bodyPr>
          <a:lstStyle/>
          <a:p>
            <a:r>
              <a:rPr lang="en-US" sz="2400" b="1" dirty="0"/>
              <a:t>Powerhouse construction, 8-11-1911</a:t>
            </a:r>
            <a:endParaRPr lang="en-US" sz="2400" dirty="0"/>
          </a:p>
        </p:txBody>
      </p:sp>
      <p:sp>
        <p:nvSpPr>
          <p:cNvPr id="4" name="Slide Number Placeholder 3"/>
          <p:cNvSpPr>
            <a:spLocks noGrp="1"/>
          </p:cNvSpPr>
          <p:nvPr>
            <p:ph type="sldNum" sz="quarter" idx="12"/>
          </p:nvPr>
        </p:nvSpPr>
        <p:spPr>
          <a:xfrm>
            <a:off x="7001435" y="6452303"/>
            <a:ext cx="2133600" cy="365125"/>
          </a:xfrm>
        </p:spPr>
        <p:txBody>
          <a:bodyPr/>
          <a:lstStyle/>
          <a:p>
            <a:fld id="{038697F1-0DB7-445F-9D07-95C66D6E41EE}" type="slidenum">
              <a:rPr lang="en-US" smtClean="0">
                <a:solidFill>
                  <a:prstClr val="black">
                    <a:tint val="75000"/>
                  </a:prstClr>
                </a:solidFill>
              </a:rPr>
              <a:pPr/>
              <a:t>7</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C3703871-0AF8-450B-8805-8C618984D27B}"/>
              </a:ext>
            </a:extLst>
          </p:cNvPr>
          <p:cNvPicPr>
            <a:picLocks noChangeAspect="1"/>
          </p:cNvPicPr>
          <p:nvPr/>
        </p:nvPicPr>
        <p:blipFill>
          <a:blip r:embed="rId2"/>
          <a:stretch>
            <a:fillRect/>
          </a:stretch>
        </p:blipFill>
        <p:spPr>
          <a:xfrm>
            <a:off x="907676" y="874714"/>
            <a:ext cx="7287816" cy="5760152"/>
          </a:xfrm>
          <a:prstGeom prst="rect">
            <a:avLst/>
          </a:prstGeom>
        </p:spPr>
      </p:pic>
    </p:spTree>
    <p:extLst>
      <p:ext uri="{BB962C8B-B14F-4D97-AF65-F5344CB8AC3E}">
        <p14:creationId xmlns:p14="http://schemas.microsoft.com/office/powerpoint/2010/main" val="2061275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90" y="118268"/>
            <a:ext cx="8306646" cy="1143000"/>
          </a:xfrm>
        </p:spPr>
        <p:txBody>
          <a:bodyPr>
            <a:noAutofit/>
          </a:bodyPr>
          <a:lstStyle/>
          <a:p>
            <a:pPr algn="l"/>
            <a:r>
              <a:rPr lang="en-US" sz="1600" b="1" dirty="0"/>
              <a:t>There is a wooden footbridge to the left and water sluiced the hillside to the right so maximum velocity could be achieved from the falling water for power production. The trestle is part of the incline railway, which used a 25-ton electric hoist to pull heavy</a:t>
            </a:r>
            <a:r>
              <a:rPr lang="en-US" sz="1600" b="1" dirty="0">
                <a:solidFill>
                  <a:srgbClr val="0070C0"/>
                </a:solidFill>
              </a:rPr>
              <a:t> </a:t>
            </a:r>
            <a:r>
              <a:rPr lang="en-US" sz="1600" b="1" dirty="0"/>
              <a:t>locomotives and steam shovels from the valley floor up to Lake </a:t>
            </a:r>
            <a:r>
              <a:rPr lang="en-US" sz="1600" b="1" dirty="0" err="1"/>
              <a:t>Tapps</a:t>
            </a:r>
            <a:r>
              <a:rPr lang="en-US" sz="1600" b="1" dirty="0"/>
              <a:t>. </a:t>
            </a:r>
            <a:endParaRPr lang="en-US" sz="1600" dirty="0"/>
          </a:p>
        </p:txBody>
      </p:sp>
      <p:sp>
        <p:nvSpPr>
          <p:cNvPr id="4" name="Slide Number Placeholder 3"/>
          <p:cNvSpPr>
            <a:spLocks noGrp="1"/>
          </p:cNvSpPr>
          <p:nvPr>
            <p:ph type="sldNum" sz="quarter" idx="12"/>
          </p:nvPr>
        </p:nvSpPr>
        <p:spPr>
          <a:xfrm>
            <a:off x="7010400" y="6542881"/>
            <a:ext cx="2133600" cy="365125"/>
          </a:xfrm>
        </p:spPr>
        <p:txBody>
          <a:bodyPr/>
          <a:lstStyle/>
          <a:p>
            <a:fld id="{038697F1-0DB7-445F-9D07-95C66D6E41EE}" type="slidenum">
              <a:rPr lang="en-US" smtClean="0">
                <a:solidFill>
                  <a:prstClr val="black">
                    <a:tint val="75000"/>
                  </a:prstClr>
                </a:solidFill>
              </a:rPr>
              <a:pPr/>
              <a:t>8</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5" name="Picture 4">
            <a:extLst>
              <a:ext uri="{FF2B5EF4-FFF2-40B4-BE49-F238E27FC236}">
                <a16:creationId xmlns:a16="http://schemas.microsoft.com/office/drawing/2014/main" id="{FEF013BB-7748-4B0F-8E08-D2ABE0F4574C}"/>
              </a:ext>
            </a:extLst>
          </p:cNvPr>
          <p:cNvPicPr>
            <a:picLocks noChangeAspect="1"/>
          </p:cNvPicPr>
          <p:nvPr/>
        </p:nvPicPr>
        <p:blipFill>
          <a:blip r:embed="rId2"/>
          <a:stretch>
            <a:fillRect/>
          </a:stretch>
        </p:blipFill>
        <p:spPr>
          <a:xfrm>
            <a:off x="862064" y="1272193"/>
            <a:ext cx="7419871" cy="5449282"/>
          </a:xfrm>
          <a:prstGeom prst="rect">
            <a:avLst/>
          </a:prstGeom>
        </p:spPr>
      </p:pic>
    </p:spTree>
    <p:extLst>
      <p:ext uri="{BB962C8B-B14F-4D97-AF65-F5344CB8AC3E}">
        <p14:creationId xmlns:p14="http://schemas.microsoft.com/office/powerpoint/2010/main" val="4054380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91684"/>
            <a:ext cx="8839200" cy="702447"/>
          </a:xfrm>
        </p:spPr>
        <p:txBody>
          <a:bodyPr>
            <a:normAutofit fontScale="90000"/>
          </a:bodyPr>
          <a:lstStyle/>
          <a:p>
            <a:r>
              <a:rPr lang="en-US" sz="2400" b="1" dirty="0"/>
              <a:t>High-pressure water sluicing the hillside behind </a:t>
            </a:r>
            <a:br>
              <a:rPr lang="en-US" sz="2400" b="1" dirty="0"/>
            </a:br>
            <a:r>
              <a:rPr lang="en-US" sz="2400" b="1" dirty="0"/>
              <a:t>the Powerhouse, 2-19-1912</a:t>
            </a:r>
            <a:endParaRPr lang="en-US" sz="2400" dirty="0"/>
          </a:p>
        </p:txBody>
      </p:sp>
      <p:sp>
        <p:nvSpPr>
          <p:cNvPr id="4" name="Slide Number Placeholder 3"/>
          <p:cNvSpPr>
            <a:spLocks noGrp="1"/>
          </p:cNvSpPr>
          <p:nvPr>
            <p:ph type="sldNum" sz="quarter" idx="12"/>
          </p:nvPr>
        </p:nvSpPr>
        <p:spPr>
          <a:xfrm>
            <a:off x="7012193" y="6544893"/>
            <a:ext cx="2133600" cy="365125"/>
          </a:xfrm>
        </p:spPr>
        <p:txBody>
          <a:bodyPr/>
          <a:lstStyle/>
          <a:p>
            <a:fld id="{038697F1-0DB7-445F-9D07-95C66D6E41EE}" type="slidenum">
              <a:rPr lang="en-US" smtClean="0">
                <a:solidFill>
                  <a:prstClr val="black">
                    <a:tint val="75000"/>
                  </a:prstClr>
                </a:solidFill>
              </a:rPr>
              <a:pPr/>
              <a:t>9</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53963E02-D3BC-4B86-AE78-D35532AAB721}"/>
              </a:ext>
            </a:extLst>
          </p:cNvPr>
          <p:cNvSpPr txBox="1">
            <a:spLocks/>
          </p:cNvSpPr>
          <p:nvPr/>
        </p:nvSpPr>
        <p:spPr>
          <a:xfrm>
            <a:off x="479981" y="1820862"/>
            <a:ext cx="8229600" cy="41624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p>
        </p:txBody>
      </p:sp>
      <p:pic>
        <p:nvPicPr>
          <p:cNvPr id="3" name="Picture 2">
            <a:extLst>
              <a:ext uri="{FF2B5EF4-FFF2-40B4-BE49-F238E27FC236}">
                <a16:creationId xmlns:a16="http://schemas.microsoft.com/office/drawing/2014/main" id="{2AFA3D9C-8575-4115-AEAD-2E2ACFFB0794}"/>
              </a:ext>
            </a:extLst>
          </p:cNvPr>
          <p:cNvPicPr>
            <a:picLocks noChangeAspect="1"/>
          </p:cNvPicPr>
          <p:nvPr/>
        </p:nvPicPr>
        <p:blipFill>
          <a:blip r:embed="rId2"/>
          <a:stretch>
            <a:fillRect/>
          </a:stretch>
        </p:blipFill>
        <p:spPr>
          <a:xfrm>
            <a:off x="564140" y="900111"/>
            <a:ext cx="8061281" cy="5827344"/>
          </a:xfrm>
          <a:prstGeom prst="rect">
            <a:avLst/>
          </a:prstGeom>
        </p:spPr>
      </p:pic>
    </p:spTree>
    <p:extLst>
      <p:ext uri="{BB962C8B-B14F-4D97-AF65-F5344CB8AC3E}">
        <p14:creationId xmlns:p14="http://schemas.microsoft.com/office/powerpoint/2010/main" val="1284164603"/>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8922</TotalTime>
  <Words>685</Words>
  <Application>Microsoft Office PowerPoint</Application>
  <PresentationFormat>On-screen Show (4:3)</PresentationFormat>
  <Paragraphs>108</Paragraphs>
  <Slides>47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Frutiger 55 Roman</vt:lpstr>
      <vt:lpstr>3_Office Theme</vt:lpstr>
      <vt:lpstr>6_Office Theme</vt:lpstr>
      <vt:lpstr>  White River – Lake Tapps Reservoir Historical Photos  </vt:lpstr>
      <vt:lpstr>PowerPoint Presentation</vt:lpstr>
      <vt:lpstr>There were 17 camps located along the project area. Derringer Camp was Camp #1. Sluicing hillside for pipes and construction of Powerhouse, 7-20-1910</vt:lpstr>
      <vt:lpstr>Powerhouse construction 7-20-1911</vt:lpstr>
      <vt:lpstr>Powerhouse construction and admin buildings, 1911</vt:lpstr>
      <vt:lpstr>Powerhouse construction, 1911</vt:lpstr>
      <vt:lpstr>Powerhouse construction, 8-11-1911</vt:lpstr>
      <vt:lpstr>There is a wooden footbridge to the left and water sluiced the hillside to the right so maximum velocity could be achieved from the falling water for power production. The trestle is part of the incline railway, which used a 25-ton electric hoist to pull heavy locomotives and steam shovels from the valley floor up to Lake Tapps. </vt:lpstr>
      <vt:lpstr>High-pressure water sluicing the hillside behind  the Powerhouse, 2-19-1912</vt:lpstr>
      <vt:lpstr>High-pressure water sluicing the hillside behind  the Powerhouse, 11-21-1911</vt:lpstr>
      <vt:lpstr>View looking west showing hydraulic excavation of hill above Powerhouse</vt:lpstr>
      <vt:lpstr>View looking north showing excavation of hill above Powerhouse</vt:lpstr>
      <vt:lpstr>Powerhouse turbine #1, 1911</vt:lpstr>
      <vt:lpstr>Powerhouse turbine #1, 1911</vt:lpstr>
      <vt:lpstr>Powerhouse turbine pressure relief valve detail; the man’s hand is on the 450 cfs pressure relief valve, behind him is the 16” bypass valve, 1911</vt:lpstr>
      <vt:lpstr>Powerhouse, 1925. The higher building to the north is the 1923 addition. </vt:lpstr>
      <vt:lpstr>PowerPoint Presentation</vt:lpstr>
      <vt:lpstr>Sections of turbine casing and bearing on railroad flatcar, circa 1911.</vt:lpstr>
      <vt:lpstr>Sikorsky helicopter transporting  power pole</vt:lpstr>
      <vt:lpstr>View from back of Powerhouse and tailrace, Railroad Bridge and 148th Street bridge. Row of concrete buildings in foreground supported towers for power up the hillside; towers are now gone, but buildings are still there. </vt:lpstr>
      <vt:lpstr>Construction of railroad bridge across Tailrace channel using a  steam powered crane. </vt:lpstr>
      <vt:lpstr>Concrete abutment to protect the railroad bridge from the water flow. </vt:lpstr>
      <vt:lpstr>On Cottage Road, where 4-1 and 4-2 standpipes buildings were later built. Finished Tailrace channel filled with water in background. </vt:lpstr>
      <vt:lpstr>West portals of Penstocks 1 and 2, 8-31-1911</vt:lpstr>
      <vt:lpstr>Penstock tunnels, possibly going in to Forebay, 7-20-1911</vt:lpstr>
      <vt:lpstr>Penstocks 1 and 2 coming out of Forebay (under construction on top of hill), 7-20-1911</vt:lpstr>
      <vt:lpstr>Penstocks going into the Powerhouse or Forebay. 1911</vt:lpstr>
      <vt:lpstr>Unloading penstock section from railroad flatcar, 1911</vt:lpstr>
      <vt:lpstr>Penstocks 1 (left) and 2 (right). Railroad track and boom in middle to set pipe. 9-15-1911</vt:lpstr>
      <vt:lpstr>Stand pipes for 1 (left) and 2 (right) and gatehouse. Standpipe 3 not yet constructed. Building in background is Forebay.  2-19-1912</vt:lpstr>
      <vt:lpstr>Gatehouse and intake gate to Flume at Diversion Dam near Buckley</vt:lpstr>
      <vt:lpstr>Trestle for railroad across outlet end of Lake Tapps, possibly Fairweather Cove trestle, 8-21-1911</vt:lpstr>
      <vt:lpstr>Covering the box flume in outlet canal near Sumner-Buckley Highway Bridge with steam powered shovel, 7-29-1911  </vt:lpstr>
      <vt:lpstr>Wooden flume at headworks, circa 1911</vt:lpstr>
      <vt:lpstr>Flume going underneath the P&amp;G Company Railroad, which is now a Rails-to-Trails walking path. Circa 1911</vt:lpstr>
      <vt:lpstr>Constructing the flume, probably leaving the headworks, circa 1911</vt:lpstr>
      <vt:lpstr>Camera on suspended platform in flume, 7-21-1911  </vt:lpstr>
      <vt:lpstr>Wood stave water line under construction (possibly used for sluicing) and railroad trestle (possibly used for building Dike 4). Circa 1911.</vt:lpstr>
      <vt:lpstr>Canal cut between Lake Tapps and covered flume, 7-20-1911</vt:lpstr>
      <vt:lpstr>Excavating for railroad spur to Tunnel Intake, 1911</vt:lpstr>
      <vt:lpstr>Tunnel intake with railroad spur, 1911</vt:lpstr>
      <vt:lpstr>Tunnel intake house trash rack cleaners (removed in 2014), Dec 1954</vt:lpstr>
      <vt:lpstr>Construction of intake structure and gates, 8-31-1911</vt:lpstr>
      <vt:lpstr>Forebay, between 1950 and 1960.</vt:lpstr>
      <vt:lpstr>Bear Trap connected to the tunnel, 9-16-1911</vt:lpstr>
      <vt:lpstr>Barrier Dam</vt:lpstr>
      <vt:lpstr>These photos are property of Cascade Water Alliance and may be reprinted with permission only. </vt:lpstr>
    </vt:vector>
  </TitlesOfParts>
  <Company>Cascade Water Alliance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2015-2016 Budget and Rates</dc:title>
  <dc:creator>ekraft</dc:creator>
  <cp:lastModifiedBy>Paula Anderson</cp:lastModifiedBy>
  <cp:revision>500</cp:revision>
  <cp:lastPrinted>2020-02-25T17:54:58Z</cp:lastPrinted>
  <dcterms:created xsi:type="dcterms:W3CDTF">2012-07-19T16:51:13Z</dcterms:created>
  <dcterms:modified xsi:type="dcterms:W3CDTF">2023-04-17T15:49:37Z</dcterms:modified>
</cp:coreProperties>
</file>